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notesMasterIdLst>
    <p:notesMasterId r:id="rId26"/>
  </p:notesMasterIdLst>
  <p:sldIdLst>
    <p:sldId id="523" r:id="rId2"/>
    <p:sldId id="529" r:id="rId3"/>
    <p:sldId id="530" r:id="rId4"/>
    <p:sldId id="531" r:id="rId5"/>
    <p:sldId id="533" r:id="rId6"/>
    <p:sldId id="532" r:id="rId7"/>
    <p:sldId id="534" r:id="rId8"/>
    <p:sldId id="535" r:id="rId9"/>
    <p:sldId id="536" r:id="rId10"/>
    <p:sldId id="537" r:id="rId11"/>
    <p:sldId id="538" r:id="rId12"/>
    <p:sldId id="475" r:id="rId13"/>
    <p:sldId id="257" r:id="rId14"/>
    <p:sldId id="511" r:id="rId15"/>
    <p:sldId id="514" r:id="rId16"/>
    <p:sldId id="513" r:id="rId17"/>
    <p:sldId id="517" r:id="rId18"/>
    <p:sldId id="518" r:id="rId19"/>
    <p:sldId id="520" r:id="rId20"/>
    <p:sldId id="521" r:id="rId21"/>
    <p:sldId id="524" r:id="rId22"/>
    <p:sldId id="525" r:id="rId23"/>
    <p:sldId id="526" r:id="rId24"/>
    <p:sldId id="52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856"/>
    <a:srgbClr val="D1AC44"/>
    <a:srgbClr val="5C7787"/>
    <a:srgbClr val="74C1D1"/>
    <a:srgbClr val="CECCCD"/>
    <a:srgbClr val="B55B4D"/>
    <a:srgbClr val="69AC94"/>
    <a:srgbClr val="20547D"/>
    <a:srgbClr val="521B93"/>
    <a:srgbClr val="1A2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19" autoAdjust="0"/>
    <p:restoredTop sz="78046" autoAdjust="0"/>
  </p:normalViewPr>
  <p:slideViewPr>
    <p:cSldViewPr snapToGrid="0" snapToObjects="1">
      <p:cViewPr varScale="1">
        <p:scale>
          <a:sx n="78" d="100"/>
          <a:sy n="78" d="100"/>
        </p:scale>
        <p:origin x="566" y="7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736B67-C2A7-46F6-AEA0-1F2223FE4908}"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en-US"/>
        </a:p>
      </dgm:t>
    </dgm:pt>
    <dgm:pt modelId="{2758F3A3-5386-4798-8F58-C9DE75B29650}">
      <dgm:prSet phldrT="[Text]" custT="1"/>
      <dgm:spPr/>
      <dgm:t>
        <a:bodyPr/>
        <a:lstStyle/>
        <a:p>
          <a:r>
            <a:rPr lang="en-US" sz="800" b="0" dirty="0"/>
            <a:t>Assistant Controller </a:t>
          </a:r>
        </a:p>
        <a:p>
          <a:r>
            <a:rPr lang="en-US" sz="800" b="0" dirty="0"/>
            <a:t> Kim Groesbeck</a:t>
          </a:r>
        </a:p>
      </dgm:t>
    </dgm:pt>
    <dgm:pt modelId="{C4CAA9F3-8A6D-40CE-ADE3-9FCB344B798B}" type="parTrans" cxnId="{C2D0BEDE-9FF5-41D1-9C83-D58966F34D63}">
      <dgm:prSet/>
      <dgm:spPr/>
      <dgm:t>
        <a:bodyPr/>
        <a:lstStyle/>
        <a:p>
          <a:endParaRPr lang="en-US"/>
        </a:p>
      </dgm:t>
    </dgm:pt>
    <dgm:pt modelId="{5BF2A8FE-BFD2-4B30-B9CD-ADD9E1469449}" type="sibTrans" cxnId="{C2D0BEDE-9FF5-41D1-9C83-D58966F34D63}">
      <dgm:prSet/>
      <dgm:spPr/>
      <dgm:t>
        <a:bodyPr/>
        <a:lstStyle/>
        <a:p>
          <a:endParaRPr lang="en-US"/>
        </a:p>
      </dgm:t>
    </dgm:pt>
    <dgm:pt modelId="{21ECC32D-91DC-420E-8553-7C0EA953C605}">
      <dgm:prSet phldrT="[Text]" custT="1"/>
      <dgm:spPr/>
      <dgm:t>
        <a:bodyPr/>
        <a:lstStyle/>
        <a:p>
          <a:r>
            <a:rPr lang="en-US" sz="800" b="0" dirty="0"/>
            <a:t>Director of Treasury &amp; Disbursements</a:t>
          </a:r>
        </a:p>
        <a:p>
          <a:r>
            <a:rPr lang="en-US" sz="800" b="0" dirty="0"/>
            <a:t> Jennifer Riedeman</a:t>
          </a:r>
        </a:p>
      </dgm:t>
    </dgm:pt>
    <dgm:pt modelId="{A99D879A-BB89-4E15-AD12-0CD9ABD9717E}" type="parTrans" cxnId="{EDF90B23-4428-4DA7-B8F0-38703C13FC7B}">
      <dgm:prSet/>
      <dgm:spPr/>
      <dgm:t>
        <a:bodyPr/>
        <a:lstStyle/>
        <a:p>
          <a:endParaRPr lang="en-US"/>
        </a:p>
      </dgm:t>
    </dgm:pt>
    <dgm:pt modelId="{0C6B8872-B941-4AC4-9F63-FA4999DE5A43}" type="sibTrans" cxnId="{EDF90B23-4428-4DA7-B8F0-38703C13FC7B}">
      <dgm:prSet/>
      <dgm:spPr/>
      <dgm:t>
        <a:bodyPr/>
        <a:lstStyle/>
        <a:p>
          <a:endParaRPr lang="en-US"/>
        </a:p>
      </dgm:t>
    </dgm:pt>
    <dgm:pt modelId="{250E5BFF-19C5-4EE9-AA9E-6A3FD7DB8280}">
      <dgm:prSet phldrT="[Text]" custT="1"/>
      <dgm:spPr/>
      <dgm:t>
        <a:bodyPr/>
        <a:lstStyle/>
        <a:p>
          <a:r>
            <a:rPr lang="en-US" sz="800" b="0" dirty="0"/>
            <a:t>A/P Supervisor</a:t>
          </a:r>
        </a:p>
        <a:p>
          <a:r>
            <a:rPr lang="en-US" sz="800" b="0" dirty="0"/>
            <a:t>Lisa Mora</a:t>
          </a:r>
        </a:p>
      </dgm:t>
    </dgm:pt>
    <dgm:pt modelId="{55970C4F-9B8E-4B80-9A1E-9A491CD3EF15}" type="parTrans" cxnId="{288FAF43-313A-4B9F-9DAB-B58C134E6AFC}">
      <dgm:prSet/>
      <dgm:spPr/>
      <dgm:t>
        <a:bodyPr/>
        <a:lstStyle/>
        <a:p>
          <a:endParaRPr lang="en-US"/>
        </a:p>
      </dgm:t>
    </dgm:pt>
    <dgm:pt modelId="{4A89C034-0D1B-4971-B380-0A01E3BB8802}" type="sibTrans" cxnId="{288FAF43-313A-4B9F-9DAB-B58C134E6AFC}">
      <dgm:prSet/>
      <dgm:spPr/>
      <dgm:t>
        <a:bodyPr/>
        <a:lstStyle/>
        <a:p>
          <a:endParaRPr lang="en-US"/>
        </a:p>
      </dgm:t>
    </dgm:pt>
    <dgm:pt modelId="{8ACE8A51-89EF-4F61-B8EF-DE5BAA28610B}">
      <dgm:prSet phldrT="[Text]" custT="1"/>
      <dgm:spPr/>
      <dgm:t>
        <a:bodyPr/>
        <a:lstStyle/>
        <a:p>
          <a:r>
            <a:rPr lang="en-US" sz="800" b="0" dirty="0"/>
            <a:t>Campus Travel Management Supervisor</a:t>
          </a:r>
        </a:p>
        <a:p>
          <a:r>
            <a:rPr lang="en-US" sz="800" b="0" dirty="0"/>
            <a:t> Tracy England</a:t>
          </a:r>
        </a:p>
      </dgm:t>
    </dgm:pt>
    <dgm:pt modelId="{E5C19765-6FE6-4157-8CA5-16B92BC727E8}" type="parTrans" cxnId="{A65BCBD0-55BF-4AC1-8B46-A7EC8B0BF5CF}">
      <dgm:prSet/>
      <dgm:spPr/>
      <dgm:t>
        <a:bodyPr/>
        <a:lstStyle/>
        <a:p>
          <a:endParaRPr lang="en-US"/>
        </a:p>
      </dgm:t>
    </dgm:pt>
    <dgm:pt modelId="{7C987E98-E07C-484A-BA4E-60F40BE414B3}" type="sibTrans" cxnId="{A65BCBD0-55BF-4AC1-8B46-A7EC8B0BF5CF}">
      <dgm:prSet/>
      <dgm:spPr/>
      <dgm:t>
        <a:bodyPr/>
        <a:lstStyle/>
        <a:p>
          <a:endParaRPr lang="en-US"/>
        </a:p>
      </dgm:t>
    </dgm:pt>
    <dgm:pt modelId="{209CB789-F451-4F33-8C0C-45C066CFCAE6}">
      <dgm:prSet phldrT="[Text]" custT="1"/>
      <dgm:spPr/>
      <dgm:t>
        <a:bodyPr/>
        <a:lstStyle/>
        <a:p>
          <a:endParaRPr lang="en-US" sz="800" b="0" dirty="0"/>
        </a:p>
        <a:p>
          <a:r>
            <a:rPr lang="en-US" sz="800" b="0" dirty="0"/>
            <a:t>Treasury &amp; A/P Supervisor </a:t>
          </a:r>
        </a:p>
        <a:p>
          <a:r>
            <a:rPr lang="en-US" sz="800" b="0" dirty="0"/>
            <a:t> Vacant </a:t>
          </a:r>
        </a:p>
        <a:p>
          <a:r>
            <a:rPr lang="en-US" sz="800" b="0" dirty="0"/>
            <a:t> </a:t>
          </a:r>
        </a:p>
      </dgm:t>
    </dgm:pt>
    <dgm:pt modelId="{DA4B69C3-346E-43ED-BCE6-7A74CD74B9E8}" type="parTrans" cxnId="{35F6BBAF-1E11-4251-B9FC-481E7C823B00}">
      <dgm:prSet/>
      <dgm:spPr/>
      <dgm:t>
        <a:bodyPr/>
        <a:lstStyle/>
        <a:p>
          <a:endParaRPr lang="en-US"/>
        </a:p>
      </dgm:t>
    </dgm:pt>
    <dgm:pt modelId="{4BB8D968-EDBD-44D5-BB1A-F48E77E13F1B}" type="sibTrans" cxnId="{35F6BBAF-1E11-4251-B9FC-481E7C823B00}">
      <dgm:prSet/>
      <dgm:spPr/>
      <dgm:t>
        <a:bodyPr/>
        <a:lstStyle/>
        <a:p>
          <a:endParaRPr lang="en-US"/>
        </a:p>
      </dgm:t>
    </dgm:pt>
    <dgm:pt modelId="{9A319371-086E-4C27-94A8-9FABF7BF6B2E}">
      <dgm:prSet phldrT="[Text]" custT="1"/>
      <dgm:spPr/>
      <dgm:t>
        <a:bodyPr/>
        <a:lstStyle/>
        <a:p>
          <a:r>
            <a:rPr lang="en-US" sz="800" b="0" dirty="0"/>
            <a:t> Travel Auditor</a:t>
          </a:r>
        </a:p>
        <a:p>
          <a:r>
            <a:rPr lang="en-US" sz="800" b="0" dirty="0"/>
            <a:t>Stacey Teixeira</a:t>
          </a:r>
        </a:p>
      </dgm:t>
    </dgm:pt>
    <dgm:pt modelId="{970AFE41-D8D4-4A25-B8F3-BC7FC94652E8}" type="parTrans" cxnId="{57331F24-8CA3-46B9-AB44-359B7CC92EE2}">
      <dgm:prSet/>
      <dgm:spPr/>
      <dgm:t>
        <a:bodyPr/>
        <a:lstStyle/>
        <a:p>
          <a:endParaRPr lang="en-US"/>
        </a:p>
      </dgm:t>
    </dgm:pt>
    <dgm:pt modelId="{74F59414-BD02-48A6-8111-213BAF6D7A18}" type="sibTrans" cxnId="{57331F24-8CA3-46B9-AB44-359B7CC92EE2}">
      <dgm:prSet/>
      <dgm:spPr/>
      <dgm:t>
        <a:bodyPr/>
        <a:lstStyle/>
        <a:p>
          <a:endParaRPr lang="en-US"/>
        </a:p>
      </dgm:t>
    </dgm:pt>
    <dgm:pt modelId="{AB3137F6-61CD-4ACD-86C3-2B03C2130247}">
      <dgm:prSet phldrT="[Text]" custT="1"/>
      <dgm:spPr/>
      <dgm:t>
        <a:bodyPr/>
        <a:lstStyle/>
        <a:p>
          <a:r>
            <a:rPr lang="en-US" sz="800" b="0" dirty="0"/>
            <a:t>Travel Analyst</a:t>
          </a:r>
        </a:p>
        <a:p>
          <a:r>
            <a:rPr lang="en-US" sz="800" b="0" dirty="0"/>
            <a:t> Megan Potts</a:t>
          </a:r>
          <a:endParaRPr lang="en-US" sz="800" dirty="0"/>
        </a:p>
      </dgm:t>
    </dgm:pt>
    <dgm:pt modelId="{20881043-3283-4121-861E-C08E83BEEE4D}" type="parTrans" cxnId="{6288F7E9-FB95-4365-B472-99359BCD278C}">
      <dgm:prSet/>
      <dgm:spPr/>
      <dgm:t>
        <a:bodyPr/>
        <a:lstStyle/>
        <a:p>
          <a:endParaRPr lang="en-US"/>
        </a:p>
      </dgm:t>
    </dgm:pt>
    <dgm:pt modelId="{B91B6325-CF70-41E2-83ED-588B37F0C936}" type="sibTrans" cxnId="{6288F7E9-FB95-4365-B472-99359BCD278C}">
      <dgm:prSet/>
      <dgm:spPr/>
      <dgm:t>
        <a:bodyPr/>
        <a:lstStyle/>
        <a:p>
          <a:endParaRPr lang="en-US"/>
        </a:p>
      </dgm:t>
    </dgm:pt>
    <dgm:pt modelId="{D1C1CC79-02B0-42DF-8DD6-0791C8F0F41C}">
      <dgm:prSet custT="1"/>
      <dgm:spPr/>
      <dgm:t>
        <a:bodyPr/>
        <a:lstStyle/>
        <a:p>
          <a:r>
            <a:rPr lang="en-US" sz="800" dirty="0"/>
            <a:t>A/P Accountant Kimberly </a:t>
          </a:r>
          <a:r>
            <a:rPr lang="en-US" sz="600" dirty="0"/>
            <a:t> McComb</a:t>
          </a:r>
        </a:p>
      </dgm:t>
    </dgm:pt>
    <dgm:pt modelId="{18DBF77D-D95D-40A8-8663-9E0F01219938}" type="parTrans" cxnId="{96BE6121-FC22-41A2-94AB-CAA6172000EA}">
      <dgm:prSet/>
      <dgm:spPr/>
      <dgm:t>
        <a:bodyPr/>
        <a:lstStyle/>
        <a:p>
          <a:endParaRPr lang="en-US"/>
        </a:p>
      </dgm:t>
    </dgm:pt>
    <dgm:pt modelId="{A91CB6D5-CF43-49A0-8FC5-301AAFF115E8}" type="sibTrans" cxnId="{96BE6121-FC22-41A2-94AB-CAA6172000EA}">
      <dgm:prSet/>
      <dgm:spPr/>
      <dgm:t>
        <a:bodyPr/>
        <a:lstStyle/>
        <a:p>
          <a:endParaRPr lang="en-US"/>
        </a:p>
      </dgm:t>
    </dgm:pt>
    <dgm:pt modelId="{3EF317B4-48EE-4982-9CFB-F878506D7115}">
      <dgm:prSet custT="1"/>
      <dgm:spPr/>
      <dgm:t>
        <a:bodyPr/>
        <a:lstStyle/>
        <a:p>
          <a:r>
            <a:rPr lang="en-US" sz="800" dirty="0"/>
            <a:t>Treasury Analyst </a:t>
          </a:r>
        </a:p>
        <a:p>
          <a:r>
            <a:rPr lang="en-US" sz="800" dirty="0"/>
            <a:t>Denise Cardenas</a:t>
          </a:r>
        </a:p>
      </dgm:t>
    </dgm:pt>
    <dgm:pt modelId="{7791D209-646F-4881-B659-FFDF165906BC}" type="parTrans" cxnId="{E38D342C-0E3F-45C5-BFE9-4166AF52D123}">
      <dgm:prSet/>
      <dgm:spPr/>
      <dgm:t>
        <a:bodyPr/>
        <a:lstStyle/>
        <a:p>
          <a:endParaRPr lang="en-US"/>
        </a:p>
      </dgm:t>
    </dgm:pt>
    <dgm:pt modelId="{D6DB5AC0-FEB4-46CE-BA07-BCA5DEDEAB0C}" type="sibTrans" cxnId="{E38D342C-0E3F-45C5-BFE9-4166AF52D123}">
      <dgm:prSet/>
      <dgm:spPr/>
      <dgm:t>
        <a:bodyPr/>
        <a:lstStyle/>
        <a:p>
          <a:endParaRPr lang="en-US"/>
        </a:p>
      </dgm:t>
    </dgm:pt>
    <dgm:pt modelId="{12E30374-E0B7-4A39-BA26-7A62D3C8507F}">
      <dgm:prSet custT="1"/>
      <dgm:spPr/>
      <dgm:t>
        <a:bodyPr/>
        <a:lstStyle/>
        <a:p>
          <a:r>
            <a:rPr lang="en-US" sz="800" dirty="0"/>
            <a:t>Cashiering Manager</a:t>
          </a:r>
        </a:p>
        <a:p>
          <a:r>
            <a:rPr lang="en-US" sz="800" dirty="0"/>
            <a:t>Carla Krogh</a:t>
          </a:r>
        </a:p>
      </dgm:t>
    </dgm:pt>
    <dgm:pt modelId="{165226E3-0FC0-4FD1-B745-2E47505CD43C}" type="parTrans" cxnId="{DDC52C62-5E84-4EAA-A32B-6F09F1040964}">
      <dgm:prSet/>
      <dgm:spPr/>
      <dgm:t>
        <a:bodyPr/>
        <a:lstStyle/>
        <a:p>
          <a:endParaRPr lang="en-US"/>
        </a:p>
      </dgm:t>
    </dgm:pt>
    <dgm:pt modelId="{0325E753-822D-436F-95F5-ECA9B20E5114}" type="sibTrans" cxnId="{DDC52C62-5E84-4EAA-A32B-6F09F1040964}">
      <dgm:prSet/>
      <dgm:spPr/>
      <dgm:t>
        <a:bodyPr/>
        <a:lstStyle/>
        <a:p>
          <a:endParaRPr lang="en-US"/>
        </a:p>
      </dgm:t>
    </dgm:pt>
    <dgm:pt modelId="{7C0F79D5-B98A-4095-9462-C6D0AEF28AD3}">
      <dgm:prSet custT="1"/>
      <dgm:spPr/>
      <dgm:t>
        <a:bodyPr/>
        <a:lstStyle/>
        <a:p>
          <a:r>
            <a:rPr lang="en-US" sz="800" dirty="0"/>
            <a:t> Cashier</a:t>
          </a:r>
        </a:p>
        <a:p>
          <a:r>
            <a:rPr lang="en-US" sz="800" dirty="0"/>
            <a:t>Jan Owens</a:t>
          </a:r>
        </a:p>
      </dgm:t>
    </dgm:pt>
    <dgm:pt modelId="{BC5146F5-252A-436C-85B7-0DA2613E22E4}" type="parTrans" cxnId="{89F0BCFB-33EE-4572-BC1D-BBC73B8C4F26}">
      <dgm:prSet/>
      <dgm:spPr/>
      <dgm:t>
        <a:bodyPr/>
        <a:lstStyle/>
        <a:p>
          <a:endParaRPr lang="en-US"/>
        </a:p>
      </dgm:t>
    </dgm:pt>
    <dgm:pt modelId="{C727F508-BC7A-4552-981E-7548D9AC5E27}" type="sibTrans" cxnId="{89F0BCFB-33EE-4572-BC1D-BBC73B8C4F26}">
      <dgm:prSet/>
      <dgm:spPr/>
      <dgm:t>
        <a:bodyPr/>
        <a:lstStyle/>
        <a:p>
          <a:endParaRPr lang="en-US"/>
        </a:p>
      </dgm:t>
    </dgm:pt>
    <dgm:pt modelId="{8F3A96C4-D70E-4DFF-B538-1AEEB423532C}">
      <dgm:prSet custT="1"/>
      <dgm:spPr/>
      <dgm:t>
        <a:bodyPr/>
        <a:lstStyle/>
        <a:p>
          <a:r>
            <a:rPr lang="en-US" sz="800" dirty="0"/>
            <a:t>Cashier</a:t>
          </a:r>
        </a:p>
        <a:p>
          <a:r>
            <a:rPr lang="en-US" sz="800" dirty="0"/>
            <a:t>Alicia Bellusci</a:t>
          </a:r>
        </a:p>
      </dgm:t>
    </dgm:pt>
    <dgm:pt modelId="{8CE70317-C8D5-4881-87CD-77A178591DDB}" type="parTrans" cxnId="{64EB2023-0385-4B9E-9E42-8EDBFF7BE9AC}">
      <dgm:prSet/>
      <dgm:spPr/>
      <dgm:t>
        <a:bodyPr/>
        <a:lstStyle/>
        <a:p>
          <a:endParaRPr lang="en-US"/>
        </a:p>
      </dgm:t>
    </dgm:pt>
    <dgm:pt modelId="{255AE145-A974-4086-8FDF-E181EAC1060D}" type="sibTrans" cxnId="{64EB2023-0385-4B9E-9E42-8EDBFF7BE9AC}">
      <dgm:prSet/>
      <dgm:spPr/>
      <dgm:t>
        <a:bodyPr/>
        <a:lstStyle/>
        <a:p>
          <a:endParaRPr lang="en-US"/>
        </a:p>
      </dgm:t>
    </dgm:pt>
    <dgm:pt modelId="{A83499DD-4799-4C0F-A235-8946B662FA9C}">
      <dgm:prSet phldrT="[Text]" custT="1"/>
      <dgm:spPr/>
      <dgm:t>
        <a:bodyPr/>
        <a:lstStyle/>
        <a:p>
          <a:r>
            <a:rPr lang="en-US" sz="800" b="0" dirty="0"/>
            <a:t>Travel Analyst</a:t>
          </a:r>
        </a:p>
        <a:p>
          <a:r>
            <a:rPr lang="en-US" sz="800" b="0" dirty="0"/>
            <a:t> Jessica Johnston</a:t>
          </a:r>
        </a:p>
      </dgm:t>
    </dgm:pt>
    <dgm:pt modelId="{7D7D85FE-6A54-46F0-A899-EC0C77EB055B}" type="parTrans" cxnId="{4973E4E6-D515-4A54-8701-309AF2029D91}">
      <dgm:prSet/>
      <dgm:spPr/>
      <dgm:t>
        <a:bodyPr/>
        <a:lstStyle/>
        <a:p>
          <a:endParaRPr lang="en-US"/>
        </a:p>
      </dgm:t>
    </dgm:pt>
    <dgm:pt modelId="{6310A550-17E9-4108-A7D2-D92FB53F65E5}" type="sibTrans" cxnId="{4973E4E6-D515-4A54-8701-309AF2029D91}">
      <dgm:prSet/>
      <dgm:spPr/>
      <dgm:t>
        <a:bodyPr/>
        <a:lstStyle/>
        <a:p>
          <a:endParaRPr lang="en-US"/>
        </a:p>
      </dgm:t>
    </dgm:pt>
    <dgm:pt modelId="{EEC79555-6E8C-49F3-BFBF-54C6F39C9726}" type="pres">
      <dgm:prSet presAssocID="{15736B67-C2A7-46F6-AEA0-1F2223FE4908}" presName="hierChild1" presStyleCnt="0">
        <dgm:presLayoutVars>
          <dgm:orgChart val="1"/>
          <dgm:chPref val="1"/>
          <dgm:dir/>
          <dgm:animOne val="branch"/>
          <dgm:animLvl val="lvl"/>
          <dgm:resizeHandles/>
        </dgm:presLayoutVars>
      </dgm:prSet>
      <dgm:spPr/>
      <dgm:t>
        <a:bodyPr/>
        <a:lstStyle/>
        <a:p>
          <a:endParaRPr lang="en-US"/>
        </a:p>
      </dgm:t>
    </dgm:pt>
    <dgm:pt modelId="{A1AE5725-ED33-4427-8413-48FBB89DDC23}" type="pres">
      <dgm:prSet presAssocID="{2758F3A3-5386-4798-8F58-C9DE75B29650}" presName="hierRoot1" presStyleCnt="0">
        <dgm:presLayoutVars>
          <dgm:hierBranch val="init"/>
        </dgm:presLayoutVars>
      </dgm:prSet>
      <dgm:spPr/>
    </dgm:pt>
    <dgm:pt modelId="{9C0CDB4B-B078-4815-8263-9DAAB176F571}" type="pres">
      <dgm:prSet presAssocID="{2758F3A3-5386-4798-8F58-C9DE75B29650}" presName="rootComposite1" presStyleCnt="0"/>
      <dgm:spPr/>
    </dgm:pt>
    <dgm:pt modelId="{F19FA4CD-BA9C-4A5A-B578-53F117D7C070}" type="pres">
      <dgm:prSet presAssocID="{2758F3A3-5386-4798-8F58-C9DE75B29650}" presName="rootText1" presStyleLbl="node0" presStyleIdx="0" presStyleCnt="1" custScaleX="272106" custScaleY="210439">
        <dgm:presLayoutVars>
          <dgm:chPref val="3"/>
        </dgm:presLayoutVars>
      </dgm:prSet>
      <dgm:spPr/>
      <dgm:t>
        <a:bodyPr/>
        <a:lstStyle/>
        <a:p>
          <a:endParaRPr lang="en-US"/>
        </a:p>
      </dgm:t>
    </dgm:pt>
    <dgm:pt modelId="{94A2AE87-6974-48C7-A43E-FE2829C01651}" type="pres">
      <dgm:prSet presAssocID="{2758F3A3-5386-4798-8F58-C9DE75B29650}" presName="rootConnector1" presStyleLbl="node1" presStyleIdx="0" presStyleCnt="0"/>
      <dgm:spPr/>
      <dgm:t>
        <a:bodyPr/>
        <a:lstStyle/>
        <a:p>
          <a:endParaRPr lang="en-US"/>
        </a:p>
      </dgm:t>
    </dgm:pt>
    <dgm:pt modelId="{74C0B3E1-4DA8-4B38-BA2F-094B4827F8C8}" type="pres">
      <dgm:prSet presAssocID="{2758F3A3-5386-4798-8F58-C9DE75B29650}" presName="hierChild2" presStyleCnt="0"/>
      <dgm:spPr/>
    </dgm:pt>
    <dgm:pt modelId="{450499C7-3833-4FA2-B664-5EEB4B619069}" type="pres">
      <dgm:prSet presAssocID="{A99D879A-BB89-4E15-AD12-0CD9ABD9717E}" presName="Name37" presStyleLbl="parChTrans1D2" presStyleIdx="0" presStyleCnt="1"/>
      <dgm:spPr/>
      <dgm:t>
        <a:bodyPr/>
        <a:lstStyle/>
        <a:p>
          <a:endParaRPr lang="en-US"/>
        </a:p>
      </dgm:t>
    </dgm:pt>
    <dgm:pt modelId="{20E25378-BF64-487D-97F7-1F2CB76849B7}" type="pres">
      <dgm:prSet presAssocID="{21ECC32D-91DC-420E-8553-7C0EA953C605}" presName="hierRoot2" presStyleCnt="0">
        <dgm:presLayoutVars>
          <dgm:hierBranch val="init"/>
        </dgm:presLayoutVars>
      </dgm:prSet>
      <dgm:spPr/>
    </dgm:pt>
    <dgm:pt modelId="{086DF893-2D41-42DA-BD4A-E6474FA356CE}" type="pres">
      <dgm:prSet presAssocID="{21ECC32D-91DC-420E-8553-7C0EA953C605}" presName="rootComposite" presStyleCnt="0"/>
      <dgm:spPr/>
    </dgm:pt>
    <dgm:pt modelId="{0D94344C-4808-4288-A5D2-937D08331470}" type="pres">
      <dgm:prSet presAssocID="{21ECC32D-91DC-420E-8553-7C0EA953C605}" presName="rootText" presStyleLbl="node2" presStyleIdx="0" presStyleCnt="1" custScaleX="271120" custScaleY="199636">
        <dgm:presLayoutVars>
          <dgm:chPref val="3"/>
        </dgm:presLayoutVars>
      </dgm:prSet>
      <dgm:spPr/>
      <dgm:t>
        <a:bodyPr/>
        <a:lstStyle/>
        <a:p>
          <a:endParaRPr lang="en-US"/>
        </a:p>
      </dgm:t>
    </dgm:pt>
    <dgm:pt modelId="{3B378164-7FF0-4C2D-A480-56B77A334DD9}" type="pres">
      <dgm:prSet presAssocID="{21ECC32D-91DC-420E-8553-7C0EA953C605}" presName="rootConnector" presStyleLbl="node2" presStyleIdx="0" presStyleCnt="1"/>
      <dgm:spPr/>
      <dgm:t>
        <a:bodyPr/>
        <a:lstStyle/>
        <a:p>
          <a:endParaRPr lang="en-US"/>
        </a:p>
      </dgm:t>
    </dgm:pt>
    <dgm:pt modelId="{3A70A4A7-6C7A-456E-85A1-3B6664AA24F3}" type="pres">
      <dgm:prSet presAssocID="{21ECC32D-91DC-420E-8553-7C0EA953C605}" presName="hierChild4" presStyleCnt="0"/>
      <dgm:spPr/>
    </dgm:pt>
    <dgm:pt modelId="{CBEDAD98-EC9B-406D-ACA6-51809746EDA3}" type="pres">
      <dgm:prSet presAssocID="{E5C19765-6FE6-4157-8CA5-16B92BC727E8}" presName="Name37" presStyleLbl="parChTrans1D3" presStyleIdx="0" presStyleCnt="3"/>
      <dgm:spPr/>
      <dgm:t>
        <a:bodyPr/>
        <a:lstStyle/>
        <a:p>
          <a:endParaRPr lang="en-US"/>
        </a:p>
      </dgm:t>
    </dgm:pt>
    <dgm:pt modelId="{0916B9B3-1BD4-48C0-A635-4D4F264FE301}" type="pres">
      <dgm:prSet presAssocID="{8ACE8A51-89EF-4F61-B8EF-DE5BAA28610B}" presName="hierRoot2" presStyleCnt="0">
        <dgm:presLayoutVars>
          <dgm:hierBranch val="init"/>
        </dgm:presLayoutVars>
      </dgm:prSet>
      <dgm:spPr/>
    </dgm:pt>
    <dgm:pt modelId="{2CF38D68-73A9-4E20-B9FA-B40F014C38DD}" type="pres">
      <dgm:prSet presAssocID="{8ACE8A51-89EF-4F61-B8EF-DE5BAA28610B}" presName="rootComposite" presStyleCnt="0"/>
      <dgm:spPr/>
    </dgm:pt>
    <dgm:pt modelId="{A2D32E00-7B0C-438A-8EDE-289C949C8AAA}" type="pres">
      <dgm:prSet presAssocID="{8ACE8A51-89EF-4F61-B8EF-DE5BAA28610B}" presName="rootText" presStyleLbl="node3" presStyleIdx="0" presStyleCnt="3" custScaleX="203265" custScaleY="176516">
        <dgm:presLayoutVars>
          <dgm:chPref val="3"/>
        </dgm:presLayoutVars>
      </dgm:prSet>
      <dgm:spPr/>
      <dgm:t>
        <a:bodyPr/>
        <a:lstStyle/>
        <a:p>
          <a:endParaRPr lang="en-US"/>
        </a:p>
      </dgm:t>
    </dgm:pt>
    <dgm:pt modelId="{B5A786A4-66E7-4FEB-8986-2103FA4A5421}" type="pres">
      <dgm:prSet presAssocID="{8ACE8A51-89EF-4F61-B8EF-DE5BAA28610B}" presName="rootConnector" presStyleLbl="node3" presStyleIdx="0" presStyleCnt="3"/>
      <dgm:spPr/>
      <dgm:t>
        <a:bodyPr/>
        <a:lstStyle/>
        <a:p>
          <a:endParaRPr lang="en-US"/>
        </a:p>
      </dgm:t>
    </dgm:pt>
    <dgm:pt modelId="{5DD7E71A-996A-449C-B892-917166B5A653}" type="pres">
      <dgm:prSet presAssocID="{8ACE8A51-89EF-4F61-B8EF-DE5BAA28610B}" presName="hierChild4" presStyleCnt="0"/>
      <dgm:spPr/>
    </dgm:pt>
    <dgm:pt modelId="{1324B90A-EA98-47A4-9E4A-4BAFB0460D11}" type="pres">
      <dgm:prSet presAssocID="{970AFE41-D8D4-4A25-B8F3-BC7FC94652E8}" presName="Name37" presStyleLbl="parChTrans1D4" presStyleIdx="0" presStyleCnt="8"/>
      <dgm:spPr/>
      <dgm:t>
        <a:bodyPr/>
        <a:lstStyle/>
        <a:p>
          <a:endParaRPr lang="en-US"/>
        </a:p>
      </dgm:t>
    </dgm:pt>
    <dgm:pt modelId="{B283166A-E88B-4B7A-90FC-8AD4232B7706}" type="pres">
      <dgm:prSet presAssocID="{9A319371-086E-4C27-94A8-9FABF7BF6B2E}" presName="hierRoot2" presStyleCnt="0">
        <dgm:presLayoutVars>
          <dgm:hierBranch val="init"/>
        </dgm:presLayoutVars>
      </dgm:prSet>
      <dgm:spPr/>
    </dgm:pt>
    <dgm:pt modelId="{3DE0152D-6ED8-4589-8F26-EEB9E1A2AC9C}" type="pres">
      <dgm:prSet presAssocID="{9A319371-086E-4C27-94A8-9FABF7BF6B2E}" presName="rootComposite" presStyleCnt="0"/>
      <dgm:spPr/>
    </dgm:pt>
    <dgm:pt modelId="{734D2ECC-DFD7-495B-B9E8-F039479AEC8B}" type="pres">
      <dgm:prSet presAssocID="{9A319371-086E-4C27-94A8-9FABF7BF6B2E}" presName="rootText" presStyleLbl="node4" presStyleIdx="0" presStyleCnt="8" custScaleX="157771" custScaleY="151080">
        <dgm:presLayoutVars>
          <dgm:chPref val="3"/>
        </dgm:presLayoutVars>
      </dgm:prSet>
      <dgm:spPr/>
      <dgm:t>
        <a:bodyPr/>
        <a:lstStyle/>
        <a:p>
          <a:endParaRPr lang="en-US"/>
        </a:p>
      </dgm:t>
    </dgm:pt>
    <dgm:pt modelId="{29FB70CE-E677-430F-BAF3-7EB0D302D1A7}" type="pres">
      <dgm:prSet presAssocID="{9A319371-086E-4C27-94A8-9FABF7BF6B2E}" presName="rootConnector" presStyleLbl="node4" presStyleIdx="0" presStyleCnt="8"/>
      <dgm:spPr/>
      <dgm:t>
        <a:bodyPr/>
        <a:lstStyle/>
        <a:p>
          <a:endParaRPr lang="en-US"/>
        </a:p>
      </dgm:t>
    </dgm:pt>
    <dgm:pt modelId="{74B028AB-7493-46DD-B728-6D1E7374C217}" type="pres">
      <dgm:prSet presAssocID="{9A319371-086E-4C27-94A8-9FABF7BF6B2E}" presName="hierChild4" presStyleCnt="0"/>
      <dgm:spPr/>
    </dgm:pt>
    <dgm:pt modelId="{719E9DBB-66C1-45D0-9408-A331A9A2AEC8}" type="pres">
      <dgm:prSet presAssocID="{9A319371-086E-4C27-94A8-9FABF7BF6B2E}" presName="hierChild5" presStyleCnt="0"/>
      <dgm:spPr/>
    </dgm:pt>
    <dgm:pt modelId="{8A2B48E3-3FD5-414A-83E0-70F62777D7F5}" type="pres">
      <dgm:prSet presAssocID="{20881043-3283-4121-861E-C08E83BEEE4D}" presName="Name37" presStyleLbl="parChTrans1D4" presStyleIdx="1" presStyleCnt="8"/>
      <dgm:spPr/>
      <dgm:t>
        <a:bodyPr/>
        <a:lstStyle/>
        <a:p>
          <a:endParaRPr lang="en-US"/>
        </a:p>
      </dgm:t>
    </dgm:pt>
    <dgm:pt modelId="{E399A3CF-491C-43C6-ACC8-8410B78D4652}" type="pres">
      <dgm:prSet presAssocID="{AB3137F6-61CD-4ACD-86C3-2B03C2130247}" presName="hierRoot2" presStyleCnt="0">
        <dgm:presLayoutVars>
          <dgm:hierBranch val="init"/>
        </dgm:presLayoutVars>
      </dgm:prSet>
      <dgm:spPr/>
    </dgm:pt>
    <dgm:pt modelId="{08841E20-F89E-4EE7-937E-C42C2AEF9615}" type="pres">
      <dgm:prSet presAssocID="{AB3137F6-61CD-4ACD-86C3-2B03C2130247}" presName="rootComposite" presStyleCnt="0"/>
      <dgm:spPr/>
    </dgm:pt>
    <dgm:pt modelId="{D4D3B181-5C2E-4B67-8816-CCA012933DE3}" type="pres">
      <dgm:prSet presAssocID="{AB3137F6-61CD-4ACD-86C3-2B03C2130247}" presName="rootText" presStyleLbl="node4" presStyleIdx="1" presStyleCnt="8" custScaleX="157375" custScaleY="151080" custLinFactNeighborX="1594" custLinFactNeighborY="-2859">
        <dgm:presLayoutVars>
          <dgm:chPref val="3"/>
        </dgm:presLayoutVars>
      </dgm:prSet>
      <dgm:spPr/>
      <dgm:t>
        <a:bodyPr/>
        <a:lstStyle/>
        <a:p>
          <a:endParaRPr lang="en-US"/>
        </a:p>
      </dgm:t>
    </dgm:pt>
    <dgm:pt modelId="{EEB05E9B-2746-4942-83CF-B6C43393C7DB}" type="pres">
      <dgm:prSet presAssocID="{AB3137F6-61CD-4ACD-86C3-2B03C2130247}" presName="rootConnector" presStyleLbl="node4" presStyleIdx="1" presStyleCnt="8"/>
      <dgm:spPr/>
      <dgm:t>
        <a:bodyPr/>
        <a:lstStyle/>
        <a:p>
          <a:endParaRPr lang="en-US"/>
        </a:p>
      </dgm:t>
    </dgm:pt>
    <dgm:pt modelId="{93299FCF-D59B-4464-A31B-83143D35FF9A}" type="pres">
      <dgm:prSet presAssocID="{AB3137F6-61CD-4ACD-86C3-2B03C2130247}" presName="hierChild4" presStyleCnt="0"/>
      <dgm:spPr/>
    </dgm:pt>
    <dgm:pt modelId="{1CF71CCC-F942-4A66-9770-90854839D832}" type="pres">
      <dgm:prSet presAssocID="{AB3137F6-61CD-4ACD-86C3-2B03C2130247}" presName="hierChild5" presStyleCnt="0"/>
      <dgm:spPr/>
    </dgm:pt>
    <dgm:pt modelId="{90183314-282C-4C79-8A96-56A70C5C4785}" type="pres">
      <dgm:prSet presAssocID="{7D7D85FE-6A54-46F0-A899-EC0C77EB055B}" presName="Name37" presStyleLbl="parChTrans1D4" presStyleIdx="2" presStyleCnt="8"/>
      <dgm:spPr/>
      <dgm:t>
        <a:bodyPr/>
        <a:lstStyle/>
        <a:p>
          <a:endParaRPr lang="en-US"/>
        </a:p>
      </dgm:t>
    </dgm:pt>
    <dgm:pt modelId="{FAE6D4C9-1819-4F55-8A1C-D1F63051DD65}" type="pres">
      <dgm:prSet presAssocID="{A83499DD-4799-4C0F-A235-8946B662FA9C}" presName="hierRoot2" presStyleCnt="0">
        <dgm:presLayoutVars>
          <dgm:hierBranch val="init"/>
        </dgm:presLayoutVars>
      </dgm:prSet>
      <dgm:spPr/>
    </dgm:pt>
    <dgm:pt modelId="{4C95A116-7C16-4B5C-869E-8AD9F490D974}" type="pres">
      <dgm:prSet presAssocID="{A83499DD-4799-4C0F-A235-8946B662FA9C}" presName="rootComposite" presStyleCnt="0"/>
      <dgm:spPr/>
    </dgm:pt>
    <dgm:pt modelId="{CDA75507-28C2-4DE9-90ED-FA5C565C8878}" type="pres">
      <dgm:prSet presAssocID="{A83499DD-4799-4C0F-A235-8946B662FA9C}" presName="rootText" presStyleLbl="node4" presStyleIdx="2" presStyleCnt="8" custScaleX="157375" custScaleY="151080">
        <dgm:presLayoutVars>
          <dgm:chPref val="3"/>
        </dgm:presLayoutVars>
      </dgm:prSet>
      <dgm:spPr/>
      <dgm:t>
        <a:bodyPr/>
        <a:lstStyle/>
        <a:p>
          <a:endParaRPr lang="en-US"/>
        </a:p>
      </dgm:t>
    </dgm:pt>
    <dgm:pt modelId="{E20B939E-FF19-40BA-B534-512546548CA2}" type="pres">
      <dgm:prSet presAssocID="{A83499DD-4799-4C0F-A235-8946B662FA9C}" presName="rootConnector" presStyleLbl="node4" presStyleIdx="2" presStyleCnt="8"/>
      <dgm:spPr/>
      <dgm:t>
        <a:bodyPr/>
        <a:lstStyle/>
        <a:p>
          <a:endParaRPr lang="en-US"/>
        </a:p>
      </dgm:t>
    </dgm:pt>
    <dgm:pt modelId="{78B1417E-F24D-4485-BB14-07CF3F77401D}" type="pres">
      <dgm:prSet presAssocID="{A83499DD-4799-4C0F-A235-8946B662FA9C}" presName="hierChild4" presStyleCnt="0"/>
      <dgm:spPr/>
    </dgm:pt>
    <dgm:pt modelId="{562FE898-BDA4-419A-A67A-514A59413602}" type="pres">
      <dgm:prSet presAssocID="{A83499DD-4799-4C0F-A235-8946B662FA9C}" presName="hierChild5" presStyleCnt="0"/>
      <dgm:spPr/>
    </dgm:pt>
    <dgm:pt modelId="{9B15C92A-E861-42F7-84F1-06F20A5D7805}" type="pres">
      <dgm:prSet presAssocID="{8ACE8A51-89EF-4F61-B8EF-DE5BAA28610B}" presName="hierChild5" presStyleCnt="0"/>
      <dgm:spPr/>
    </dgm:pt>
    <dgm:pt modelId="{F3A731D6-9D8D-499E-AC48-0DDDF6F769C2}" type="pres">
      <dgm:prSet presAssocID="{DA4B69C3-346E-43ED-BCE6-7A74CD74B9E8}" presName="Name37" presStyleLbl="parChTrans1D3" presStyleIdx="1" presStyleCnt="3"/>
      <dgm:spPr/>
      <dgm:t>
        <a:bodyPr/>
        <a:lstStyle/>
        <a:p>
          <a:endParaRPr lang="en-US"/>
        </a:p>
      </dgm:t>
    </dgm:pt>
    <dgm:pt modelId="{67EE39E5-0DB4-48C9-BE03-7CA983A14467}" type="pres">
      <dgm:prSet presAssocID="{209CB789-F451-4F33-8C0C-45C066CFCAE6}" presName="hierRoot2" presStyleCnt="0">
        <dgm:presLayoutVars>
          <dgm:hierBranch val="init"/>
        </dgm:presLayoutVars>
      </dgm:prSet>
      <dgm:spPr/>
    </dgm:pt>
    <dgm:pt modelId="{26B3C601-083D-4684-9A0D-A86AC23B1921}" type="pres">
      <dgm:prSet presAssocID="{209CB789-F451-4F33-8C0C-45C066CFCAE6}" presName="rootComposite" presStyleCnt="0"/>
      <dgm:spPr/>
    </dgm:pt>
    <dgm:pt modelId="{88E49F54-D62D-4B08-84C0-480E302E1C46}" type="pres">
      <dgm:prSet presAssocID="{209CB789-F451-4F33-8C0C-45C066CFCAE6}" presName="rootText" presStyleLbl="node3" presStyleIdx="1" presStyleCnt="3" custScaleX="168566" custScaleY="194112">
        <dgm:presLayoutVars>
          <dgm:chPref val="3"/>
        </dgm:presLayoutVars>
      </dgm:prSet>
      <dgm:spPr/>
      <dgm:t>
        <a:bodyPr/>
        <a:lstStyle/>
        <a:p>
          <a:endParaRPr lang="en-US"/>
        </a:p>
      </dgm:t>
    </dgm:pt>
    <dgm:pt modelId="{14173F9C-70B4-4795-8A71-2C69E4466340}" type="pres">
      <dgm:prSet presAssocID="{209CB789-F451-4F33-8C0C-45C066CFCAE6}" presName="rootConnector" presStyleLbl="node3" presStyleIdx="1" presStyleCnt="3"/>
      <dgm:spPr/>
      <dgm:t>
        <a:bodyPr/>
        <a:lstStyle/>
        <a:p>
          <a:endParaRPr lang="en-US"/>
        </a:p>
      </dgm:t>
    </dgm:pt>
    <dgm:pt modelId="{CB851E84-FB44-4499-B9CB-FB99CD4C4BFF}" type="pres">
      <dgm:prSet presAssocID="{209CB789-F451-4F33-8C0C-45C066CFCAE6}" presName="hierChild4" presStyleCnt="0"/>
      <dgm:spPr/>
    </dgm:pt>
    <dgm:pt modelId="{BB0E9A74-294E-4FEE-9DBE-84443BCDA264}" type="pres">
      <dgm:prSet presAssocID="{55970C4F-9B8E-4B80-9A1E-9A491CD3EF15}" presName="Name37" presStyleLbl="parChTrans1D4" presStyleIdx="3" presStyleCnt="8"/>
      <dgm:spPr/>
      <dgm:t>
        <a:bodyPr/>
        <a:lstStyle/>
        <a:p>
          <a:endParaRPr lang="en-US"/>
        </a:p>
      </dgm:t>
    </dgm:pt>
    <dgm:pt modelId="{6C9FE626-BA08-4902-B97E-6E10C7E80AFD}" type="pres">
      <dgm:prSet presAssocID="{250E5BFF-19C5-4EE9-AA9E-6A3FD7DB8280}" presName="hierRoot2" presStyleCnt="0">
        <dgm:presLayoutVars>
          <dgm:hierBranch val="init"/>
        </dgm:presLayoutVars>
      </dgm:prSet>
      <dgm:spPr/>
    </dgm:pt>
    <dgm:pt modelId="{059A70EF-FB41-4FF6-83C8-CDD52E7FF77B}" type="pres">
      <dgm:prSet presAssocID="{250E5BFF-19C5-4EE9-AA9E-6A3FD7DB8280}" presName="rootComposite" presStyleCnt="0"/>
      <dgm:spPr/>
    </dgm:pt>
    <dgm:pt modelId="{5A0C050D-4F93-484A-8371-542D30817A41}" type="pres">
      <dgm:prSet presAssocID="{250E5BFF-19C5-4EE9-AA9E-6A3FD7DB8280}" presName="rootText" presStyleLbl="node4" presStyleIdx="3" presStyleCnt="8" custScaleX="115003" custScaleY="151237">
        <dgm:presLayoutVars>
          <dgm:chPref val="3"/>
        </dgm:presLayoutVars>
      </dgm:prSet>
      <dgm:spPr/>
      <dgm:t>
        <a:bodyPr/>
        <a:lstStyle/>
        <a:p>
          <a:endParaRPr lang="en-US"/>
        </a:p>
      </dgm:t>
    </dgm:pt>
    <dgm:pt modelId="{16198ECC-ACA2-4BB0-B651-AEEBD1C25022}" type="pres">
      <dgm:prSet presAssocID="{250E5BFF-19C5-4EE9-AA9E-6A3FD7DB8280}" presName="rootConnector" presStyleLbl="node4" presStyleIdx="3" presStyleCnt="8"/>
      <dgm:spPr/>
      <dgm:t>
        <a:bodyPr/>
        <a:lstStyle/>
        <a:p>
          <a:endParaRPr lang="en-US"/>
        </a:p>
      </dgm:t>
    </dgm:pt>
    <dgm:pt modelId="{82A02B3C-AE64-42C9-A7EF-48AAEE6491FF}" type="pres">
      <dgm:prSet presAssocID="{250E5BFF-19C5-4EE9-AA9E-6A3FD7DB8280}" presName="hierChild4" presStyleCnt="0"/>
      <dgm:spPr/>
    </dgm:pt>
    <dgm:pt modelId="{539A3C24-1338-48F9-96E9-D838EA2DC55A}" type="pres">
      <dgm:prSet presAssocID="{18DBF77D-D95D-40A8-8663-9E0F01219938}" presName="Name37" presStyleLbl="parChTrans1D4" presStyleIdx="4" presStyleCnt="8"/>
      <dgm:spPr/>
      <dgm:t>
        <a:bodyPr/>
        <a:lstStyle/>
        <a:p>
          <a:endParaRPr lang="en-US"/>
        </a:p>
      </dgm:t>
    </dgm:pt>
    <dgm:pt modelId="{8E1D61EF-C6CD-46B5-8662-A6F9EAB13EE6}" type="pres">
      <dgm:prSet presAssocID="{D1C1CC79-02B0-42DF-8DD6-0791C8F0F41C}" presName="hierRoot2" presStyleCnt="0">
        <dgm:presLayoutVars>
          <dgm:hierBranch val="init"/>
        </dgm:presLayoutVars>
      </dgm:prSet>
      <dgm:spPr/>
    </dgm:pt>
    <dgm:pt modelId="{9C541540-CFEE-4EDF-8A91-5C649CE649E6}" type="pres">
      <dgm:prSet presAssocID="{D1C1CC79-02B0-42DF-8DD6-0791C8F0F41C}" presName="rootComposite" presStyleCnt="0"/>
      <dgm:spPr/>
    </dgm:pt>
    <dgm:pt modelId="{B1E7DE20-E7E2-4787-8058-8B80FA7C53E0}" type="pres">
      <dgm:prSet presAssocID="{D1C1CC79-02B0-42DF-8DD6-0791C8F0F41C}" presName="rootText" presStyleLbl="node4" presStyleIdx="4" presStyleCnt="8" custScaleX="120396" custScaleY="158329" custLinFactNeighborX="4427" custLinFactNeighborY="4699">
        <dgm:presLayoutVars>
          <dgm:chPref val="3"/>
        </dgm:presLayoutVars>
      </dgm:prSet>
      <dgm:spPr/>
      <dgm:t>
        <a:bodyPr/>
        <a:lstStyle/>
        <a:p>
          <a:endParaRPr lang="en-US"/>
        </a:p>
      </dgm:t>
    </dgm:pt>
    <dgm:pt modelId="{60F6A8A4-D3D1-493B-96E3-39B67B0D5ECE}" type="pres">
      <dgm:prSet presAssocID="{D1C1CC79-02B0-42DF-8DD6-0791C8F0F41C}" presName="rootConnector" presStyleLbl="node4" presStyleIdx="4" presStyleCnt="8"/>
      <dgm:spPr/>
      <dgm:t>
        <a:bodyPr/>
        <a:lstStyle/>
        <a:p>
          <a:endParaRPr lang="en-US"/>
        </a:p>
      </dgm:t>
    </dgm:pt>
    <dgm:pt modelId="{FBCED9AA-EE0A-4549-8FC2-01F0EA45275D}" type="pres">
      <dgm:prSet presAssocID="{D1C1CC79-02B0-42DF-8DD6-0791C8F0F41C}" presName="hierChild4" presStyleCnt="0"/>
      <dgm:spPr/>
    </dgm:pt>
    <dgm:pt modelId="{ABC7B740-B8CB-4E3C-A254-A17A9DF20D6C}" type="pres">
      <dgm:prSet presAssocID="{D1C1CC79-02B0-42DF-8DD6-0791C8F0F41C}" presName="hierChild5" presStyleCnt="0"/>
      <dgm:spPr/>
    </dgm:pt>
    <dgm:pt modelId="{797790E8-38C2-40D9-A083-40068EA6D576}" type="pres">
      <dgm:prSet presAssocID="{250E5BFF-19C5-4EE9-AA9E-6A3FD7DB8280}" presName="hierChild5" presStyleCnt="0"/>
      <dgm:spPr/>
    </dgm:pt>
    <dgm:pt modelId="{3D7286DC-9874-4AC4-87F9-6944C1CCCE95}" type="pres">
      <dgm:prSet presAssocID="{7791D209-646F-4881-B659-FFDF165906BC}" presName="Name37" presStyleLbl="parChTrans1D4" presStyleIdx="5" presStyleCnt="8"/>
      <dgm:spPr/>
      <dgm:t>
        <a:bodyPr/>
        <a:lstStyle/>
        <a:p>
          <a:endParaRPr lang="en-US"/>
        </a:p>
      </dgm:t>
    </dgm:pt>
    <dgm:pt modelId="{F43138FF-7F12-4BC1-BF1B-1A62E9E7BB6A}" type="pres">
      <dgm:prSet presAssocID="{3EF317B4-48EE-4982-9CFB-F878506D7115}" presName="hierRoot2" presStyleCnt="0">
        <dgm:presLayoutVars>
          <dgm:hierBranch val="init"/>
        </dgm:presLayoutVars>
      </dgm:prSet>
      <dgm:spPr/>
    </dgm:pt>
    <dgm:pt modelId="{3A4C289A-3078-412E-BFD7-378D1BA60C64}" type="pres">
      <dgm:prSet presAssocID="{3EF317B4-48EE-4982-9CFB-F878506D7115}" presName="rootComposite" presStyleCnt="0"/>
      <dgm:spPr/>
    </dgm:pt>
    <dgm:pt modelId="{28698D53-1F68-42B0-B52E-62C12EB2227E}" type="pres">
      <dgm:prSet presAssocID="{3EF317B4-48EE-4982-9CFB-F878506D7115}" presName="rootText" presStyleLbl="node4" presStyleIdx="5" presStyleCnt="8" custScaleX="158607" custScaleY="158329">
        <dgm:presLayoutVars>
          <dgm:chPref val="3"/>
        </dgm:presLayoutVars>
      </dgm:prSet>
      <dgm:spPr/>
      <dgm:t>
        <a:bodyPr/>
        <a:lstStyle/>
        <a:p>
          <a:endParaRPr lang="en-US"/>
        </a:p>
      </dgm:t>
    </dgm:pt>
    <dgm:pt modelId="{B8F336E2-DD83-46A1-85CE-86C152A6D0A6}" type="pres">
      <dgm:prSet presAssocID="{3EF317B4-48EE-4982-9CFB-F878506D7115}" presName="rootConnector" presStyleLbl="node4" presStyleIdx="5" presStyleCnt="8"/>
      <dgm:spPr/>
      <dgm:t>
        <a:bodyPr/>
        <a:lstStyle/>
        <a:p>
          <a:endParaRPr lang="en-US"/>
        </a:p>
      </dgm:t>
    </dgm:pt>
    <dgm:pt modelId="{C14A84E6-5CAF-461A-807D-4B401DB40214}" type="pres">
      <dgm:prSet presAssocID="{3EF317B4-48EE-4982-9CFB-F878506D7115}" presName="hierChild4" presStyleCnt="0"/>
      <dgm:spPr/>
    </dgm:pt>
    <dgm:pt modelId="{AE76200C-9B59-40D7-A3A1-CE50D9323E14}" type="pres">
      <dgm:prSet presAssocID="{3EF317B4-48EE-4982-9CFB-F878506D7115}" presName="hierChild5" presStyleCnt="0"/>
      <dgm:spPr/>
    </dgm:pt>
    <dgm:pt modelId="{02C52E73-4793-4647-AD90-CE009D208717}" type="pres">
      <dgm:prSet presAssocID="{209CB789-F451-4F33-8C0C-45C066CFCAE6}" presName="hierChild5" presStyleCnt="0"/>
      <dgm:spPr/>
    </dgm:pt>
    <dgm:pt modelId="{165B91E1-CD19-4E94-96E4-A232E5D13A55}" type="pres">
      <dgm:prSet presAssocID="{165226E3-0FC0-4FD1-B745-2E47505CD43C}" presName="Name37" presStyleLbl="parChTrans1D3" presStyleIdx="2" presStyleCnt="3"/>
      <dgm:spPr/>
      <dgm:t>
        <a:bodyPr/>
        <a:lstStyle/>
        <a:p>
          <a:endParaRPr lang="en-US"/>
        </a:p>
      </dgm:t>
    </dgm:pt>
    <dgm:pt modelId="{97E0F440-482D-47FB-A1D9-BB76BE1328AB}" type="pres">
      <dgm:prSet presAssocID="{12E30374-E0B7-4A39-BA26-7A62D3C8507F}" presName="hierRoot2" presStyleCnt="0">
        <dgm:presLayoutVars>
          <dgm:hierBranch val="init"/>
        </dgm:presLayoutVars>
      </dgm:prSet>
      <dgm:spPr/>
    </dgm:pt>
    <dgm:pt modelId="{3C77226C-E68B-468E-B03C-93C931F4608D}" type="pres">
      <dgm:prSet presAssocID="{12E30374-E0B7-4A39-BA26-7A62D3C8507F}" presName="rootComposite" presStyleCnt="0"/>
      <dgm:spPr/>
    </dgm:pt>
    <dgm:pt modelId="{C27C8308-7A7D-47B8-B715-38B2C9229230}" type="pres">
      <dgm:prSet presAssocID="{12E30374-E0B7-4A39-BA26-7A62D3C8507F}" presName="rootText" presStyleLbl="node3" presStyleIdx="2" presStyleCnt="3" custScaleX="203265" custScaleY="205310" custLinFactNeighborX="43198" custLinFactNeighborY="26528">
        <dgm:presLayoutVars>
          <dgm:chPref val="3"/>
        </dgm:presLayoutVars>
      </dgm:prSet>
      <dgm:spPr/>
      <dgm:t>
        <a:bodyPr/>
        <a:lstStyle/>
        <a:p>
          <a:endParaRPr lang="en-US"/>
        </a:p>
      </dgm:t>
    </dgm:pt>
    <dgm:pt modelId="{27D1D687-8B12-4AC1-AD01-81D76ED64AA5}" type="pres">
      <dgm:prSet presAssocID="{12E30374-E0B7-4A39-BA26-7A62D3C8507F}" presName="rootConnector" presStyleLbl="node3" presStyleIdx="2" presStyleCnt="3"/>
      <dgm:spPr/>
      <dgm:t>
        <a:bodyPr/>
        <a:lstStyle/>
        <a:p>
          <a:endParaRPr lang="en-US"/>
        </a:p>
      </dgm:t>
    </dgm:pt>
    <dgm:pt modelId="{E4BD7287-A102-41B0-B38D-7558E9CEE3BB}" type="pres">
      <dgm:prSet presAssocID="{12E30374-E0B7-4A39-BA26-7A62D3C8507F}" presName="hierChild4" presStyleCnt="0"/>
      <dgm:spPr/>
    </dgm:pt>
    <dgm:pt modelId="{1C8601DA-AF3B-48B8-AD5C-75C7DA883980}" type="pres">
      <dgm:prSet presAssocID="{BC5146F5-252A-436C-85B7-0DA2613E22E4}" presName="Name37" presStyleLbl="parChTrans1D4" presStyleIdx="6" presStyleCnt="8"/>
      <dgm:spPr/>
      <dgm:t>
        <a:bodyPr/>
        <a:lstStyle/>
        <a:p>
          <a:endParaRPr lang="en-US"/>
        </a:p>
      </dgm:t>
    </dgm:pt>
    <dgm:pt modelId="{2702E90D-9FEB-4A43-B64A-BA41AD5EDF70}" type="pres">
      <dgm:prSet presAssocID="{7C0F79D5-B98A-4095-9462-C6D0AEF28AD3}" presName="hierRoot2" presStyleCnt="0">
        <dgm:presLayoutVars>
          <dgm:hierBranch val="init"/>
        </dgm:presLayoutVars>
      </dgm:prSet>
      <dgm:spPr/>
    </dgm:pt>
    <dgm:pt modelId="{A5D432AB-A79F-4B8F-A9CD-138B582AAEEB}" type="pres">
      <dgm:prSet presAssocID="{7C0F79D5-B98A-4095-9462-C6D0AEF28AD3}" presName="rootComposite" presStyleCnt="0"/>
      <dgm:spPr/>
    </dgm:pt>
    <dgm:pt modelId="{2539D98E-1579-4031-9FA4-5195143A262F}" type="pres">
      <dgm:prSet presAssocID="{7C0F79D5-B98A-4095-9462-C6D0AEF28AD3}" presName="rootText" presStyleLbl="node4" presStyleIdx="6" presStyleCnt="8" custScaleX="124048" custScaleY="163132" custLinFactNeighborX="42054" custLinFactNeighborY="12679">
        <dgm:presLayoutVars>
          <dgm:chPref val="3"/>
        </dgm:presLayoutVars>
      </dgm:prSet>
      <dgm:spPr/>
      <dgm:t>
        <a:bodyPr/>
        <a:lstStyle/>
        <a:p>
          <a:endParaRPr lang="en-US"/>
        </a:p>
      </dgm:t>
    </dgm:pt>
    <dgm:pt modelId="{B6319320-E6AF-436C-9D9F-2B435A0E5CAB}" type="pres">
      <dgm:prSet presAssocID="{7C0F79D5-B98A-4095-9462-C6D0AEF28AD3}" presName="rootConnector" presStyleLbl="node4" presStyleIdx="6" presStyleCnt="8"/>
      <dgm:spPr/>
      <dgm:t>
        <a:bodyPr/>
        <a:lstStyle/>
        <a:p>
          <a:endParaRPr lang="en-US"/>
        </a:p>
      </dgm:t>
    </dgm:pt>
    <dgm:pt modelId="{5BE89A3F-3BE7-4F15-A03D-5AA0D6D8E73E}" type="pres">
      <dgm:prSet presAssocID="{7C0F79D5-B98A-4095-9462-C6D0AEF28AD3}" presName="hierChild4" presStyleCnt="0"/>
      <dgm:spPr/>
    </dgm:pt>
    <dgm:pt modelId="{5048A3E1-ABFB-480B-8D95-E7D68F485A3D}" type="pres">
      <dgm:prSet presAssocID="{7C0F79D5-B98A-4095-9462-C6D0AEF28AD3}" presName="hierChild5" presStyleCnt="0"/>
      <dgm:spPr/>
    </dgm:pt>
    <dgm:pt modelId="{7E52B377-2FD3-4FE7-916E-29B2AC100EE0}" type="pres">
      <dgm:prSet presAssocID="{8CE70317-C8D5-4881-87CD-77A178591DDB}" presName="Name37" presStyleLbl="parChTrans1D4" presStyleIdx="7" presStyleCnt="8"/>
      <dgm:spPr/>
      <dgm:t>
        <a:bodyPr/>
        <a:lstStyle/>
        <a:p>
          <a:endParaRPr lang="en-US"/>
        </a:p>
      </dgm:t>
    </dgm:pt>
    <dgm:pt modelId="{8DB1B0E1-3962-4E4D-84ED-64562E424DC7}" type="pres">
      <dgm:prSet presAssocID="{8F3A96C4-D70E-4DFF-B538-1AEEB423532C}" presName="hierRoot2" presStyleCnt="0">
        <dgm:presLayoutVars>
          <dgm:hierBranch val="init"/>
        </dgm:presLayoutVars>
      </dgm:prSet>
      <dgm:spPr/>
    </dgm:pt>
    <dgm:pt modelId="{402216E4-AE71-4074-983B-09CA3569E006}" type="pres">
      <dgm:prSet presAssocID="{8F3A96C4-D70E-4DFF-B538-1AEEB423532C}" presName="rootComposite" presStyleCnt="0"/>
      <dgm:spPr/>
    </dgm:pt>
    <dgm:pt modelId="{2FDFE15D-0129-4048-93D5-D3AC94B5C161}" type="pres">
      <dgm:prSet presAssocID="{8F3A96C4-D70E-4DFF-B538-1AEEB423532C}" presName="rootText" presStyleLbl="node4" presStyleIdx="7" presStyleCnt="8" custScaleX="124048" custScaleY="163132" custLinFactNeighborX="42054" custLinFactNeighborY="6238">
        <dgm:presLayoutVars>
          <dgm:chPref val="3"/>
        </dgm:presLayoutVars>
      </dgm:prSet>
      <dgm:spPr/>
      <dgm:t>
        <a:bodyPr/>
        <a:lstStyle/>
        <a:p>
          <a:endParaRPr lang="en-US"/>
        </a:p>
      </dgm:t>
    </dgm:pt>
    <dgm:pt modelId="{93CBA640-FBA1-4A93-A86F-B7E531CF5ACB}" type="pres">
      <dgm:prSet presAssocID="{8F3A96C4-D70E-4DFF-B538-1AEEB423532C}" presName="rootConnector" presStyleLbl="node4" presStyleIdx="7" presStyleCnt="8"/>
      <dgm:spPr/>
      <dgm:t>
        <a:bodyPr/>
        <a:lstStyle/>
        <a:p>
          <a:endParaRPr lang="en-US"/>
        </a:p>
      </dgm:t>
    </dgm:pt>
    <dgm:pt modelId="{78F11177-E785-4888-969F-E59A55622B70}" type="pres">
      <dgm:prSet presAssocID="{8F3A96C4-D70E-4DFF-B538-1AEEB423532C}" presName="hierChild4" presStyleCnt="0"/>
      <dgm:spPr/>
    </dgm:pt>
    <dgm:pt modelId="{9F80D088-B2C6-49A8-92BB-DB4F981E2B14}" type="pres">
      <dgm:prSet presAssocID="{8F3A96C4-D70E-4DFF-B538-1AEEB423532C}" presName="hierChild5" presStyleCnt="0"/>
      <dgm:spPr/>
    </dgm:pt>
    <dgm:pt modelId="{649BBE72-5D70-4BD2-883A-BA7FCEC09319}" type="pres">
      <dgm:prSet presAssocID="{12E30374-E0B7-4A39-BA26-7A62D3C8507F}" presName="hierChild5" presStyleCnt="0"/>
      <dgm:spPr/>
    </dgm:pt>
    <dgm:pt modelId="{10DBA149-3D50-4C0A-A5D0-C36161E56E4A}" type="pres">
      <dgm:prSet presAssocID="{21ECC32D-91DC-420E-8553-7C0EA953C605}" presName="hierChild5" presStyleCnt="0"/>
      <dgm:spPr/>
    </dgm:pt>
    <dgm:pt modelId="{A301CC5C-9963-4101-8825-3F039406A2B8}" type="pres">
      <dgm:prSet presAssocID="{2758F3A3-5386-4798-8F58-C9DE75B29650}" presName="hierChild3" presStyleCnt="0"/>
      <dgm:spPr/>
    </dgm:pt>
  </dgm:ptLst>
  <dgm:cxnLst>
    <dgm:cxn modelId="{9D739D3B-F058-41DE-924B-D2A2C3BE522F}" type="presOf" srcId="{18DBF77D-D95D-40A8-8663-9E0F01219938}" destId="{539A3C24-1338-48F9-96E9-D838EA2DC55A}" srcOrd="0" destOrd="0" presId="urn:microsoft.com/office/officeart/2005/8/layout/orgChart1"/>
    <dgm:cxn modelId="{6E2BD14E-37B2-4277-A159-0BE3C5C9017A}" type="presOf" srcId="{AB3137F6-61CD-4ACD-86C3-2B03C2130247}" destId="{D4D3B181-5C2E-4B67-8816-CCA012933DE3}" srcOrd="0" destOrd="0" presId="urn:microsoft.com/office/officeart/2005/8/layout/orgChart1"/>
    <dgm:cxn modelId="{EB13AF75-7E3E-4A77-AA61-6F50F119786A}" type="presOf" srcId="{2758F3A3-5386-4798-8F58-C9DE75B29650}" destId="{94A2AE87-6974-48C7-A43E-FE2829C01651}" srcOrd="1" destOrd="0" presId="urn:microsoft.com/office/officeart/2005/8/layout/orgChart1"/>
    <dgm:cxn modelId="{E38D342C-0E3F-45C5-BFE9-4166AF52D123}" srcId="{209CB789-F451-4F33-8C0C-45C066CFCAE6}" destId="{3EF317B4-48EE-4982-9CFB-F878506D7115}" srcOrd="1" destOrd="0" parTransId="{7791D209-646F-4881-B659-FFDF165906BC}" sibTransId="{D6DB5AC0-FEB4-46CE-BA07-BCA5DEDEAB0C}"/>
    <dgm:cxn modelId="{57331F24-8CA3-46B9-AB44-359B7CC92EE2}" srcId="{8ACE8A51-89EF-4F61-B8EF-DE5BAA28610B}" destId="{9A319371-086E-4C27-94A8-9FABF7BF6B2E}" srcOrd="0" destOrd="0" parTransId="{970AFE41-D8D4-4A25-B8F3-BC7FC94652E8}" sibTransId="{74F59414-BD02-48A6-8111-213BAF6D7A18}"/>
    <dgm:cxn modelId="{50AC64FD-B504-44F6-B41F-6E05B7815B7D}" type="presOf" srcId="{A83499DD-4799-4C0F-A235-8946B662FA9C}" destId="{E20B939E-FF19-40BA-B534-512546548CA2}" srcOrd="1" destOrd="0" presId="urn:microsoft.com/office/officeart/2005/8/layout/orgChart1"/>
    <dgm:cxn modelId="{8BDFB19B-344F-4525-9A0A-F55337F17DCB}" type="presOf" srcId="{9A319371-086E-4C27-94A8-9FABF7BF6B2E}" destId="{734D2ECC-DFD7-495B-B9E8-F039479AEC8B}" srcOrd="0" destOrd="0" presId="urn:microsoft.com/office/officeart/2005/8/layout/orgChart1"/>
    <dgm:cxn modelId="{A24302CE-3ED2-44C3-8775-C0443DC9ACC8}" type="presOf" srcId="{8ACE8A51-89EF-4F61-B8EF-DE5BAA28610B}" destId="{A2D32E00-7B0C-438A-8EDE-289C949C8AAA}" srcOrd="0" destOrd="0" presId="urn:microsoft.com/office/officeart/2005/8/layout/orgChart1"/>
    <dgm:cxn modelId="{A38BC390-CC62-420D-8A6D-D40ADAA95704}" type="presOf" srcId="{A99D879A-BB89-4E15-AD12-0CD9ABD9717E}" destId="{450499C7-3833-4FA2-B664-5EEB4B619069}" srcOrd="0" destOrd="0" presId="urn:microsoft.com/office/officeart/2005/8/layout/orgChart1"/>
    <dgm:cxn modelId="{97811193-B70E-4F63-A2BF-9098ED5178A9}" type="presOf" srcId="{3EF317B4-48EE-4982-9CFB-F878506D7115}" destId="{B8F336E2-DD83-46A1-85CE-86C152A6D0A6}" srcOrd="1" destOrd="0" presId="urn:microsoft.com/office/officeart/2005/8/layout/orgChart1"/>
    <dgm:cxn modelId="{3B56B2BF-1F92-4ED1-927F-5D09542AD3EE}" type="presOf" srcId="{21ECC32D-91DC-420E-8553-7C0EA953C605}" destId="{0D94344C-4808-4288-A5D2-937D08331470}" srcOrd="0" destOrd="0" presId="urn:microsoft.com/office/officeart/2005/8/layout/orgChart1"/>
    <dgm:cxn modelId="{6B22B34C-3A7B-4835-94E3-583AD4497235}" type="presOf" srcId="{7D7D85FE-6A54-46F0-A899-EC0C77EB055B}" destId="{90183314-282C-4C79-8A96-56A70C5C4785}" srcOrd="0" destOrd="0" presId="urn:microsoft.com/office/officeart/2005/8/layout/orgChart1"/>
    <dgm:cxn modelId="{519C14EF-4376-4059-82DD-CFF660E54491}" type="presOf" srcId="{8F3A96C4-D70E-4DFF-B538-1AEEB423532C}" destId="{93CBA640-FBA1-4A93-A86F-B7E531CF5ACB}" srcOrd="1" destOrd="0" presId="urn:microsoft.com/office/officeart/2005/8/layout/orgChart1"/>
    <dgm:cxn modelId="{C1050669-99D4-4A1E-A0F8-CE1571A42BD8}" type="presOf" srcId="{A83499DD-4799-4C0F-A235-8946B662FA9C}" destId="{CDA75507-28C2-4DE9-90ED-FA5C565C8878}" srcOrd="0" destOrd="0" presId="urn:microsoft.com/office/officeart/2005/8/layout/orgChart1"/>
    <dgm:cxn modelId="{294BB868-5598-41F5-AEB6-968EB53F8733}" type="presOf" srcId="{209CB789-F451-4F33-8C0C-45C066CFCAE6}" destId="{88E49F54-D62D-4B08-84C0-480E302E1C46}" srcOrd="0" destOrd="0" presId="urn:microsoft.com/office/officeart/2005/8/layout/orgChart1"/>
    <dgm:cxn modelId="{96BE6121-FC22-41A2-94AB-CAA6172000EA}" srcId="{250E5BFF-19C5-4EE9-AA9E-6A3FD7DB8280}" destId="{D1C1CC79-02B0-42DF-8DD6-0791C8F0F41C}" srcOrd="0" destOrd="0" parTransId="{18DBF77D-D95D-40A8-8663-9E0F01219938}" sibTransId="{A91CB6D5-CF43-49A0-8FC5-301AAFF115E8}"/>
    <dgm:cxn modelId="{F6169459-E1D8-43CF-9E93-15C901B1954F}" type="presOf" srcId="{9A319371-086E-4C27-94A8-9FABF7BF6B2E}" destId="{29FB70CE-E677-430F-BAF3-7EB0D302D1A7}" srcOrd="1" destOrd="0" presId="urn:microsoft.com/office/officeart/2005/8/layout/orgChart1"/>
    <dgm:cxn modelId="{AC1317BC-B7ED-427D-80F3-6FE4D69093CD}" type="presOf" srcId="{7C0F79D5-B98A-4095-9462-C6D0AEF28AD3}" destId="{B6319320-E6AF-436C-9D9F-2B435A0E5CAB}" srcOrd="1" destOrd="0" presId="urn:microsoft.com/office/officeart/2005/8/layout/orgChart1"/>
    <dgm:cxn modelId="{21C7C8B9-562C-40EB-9D61-FE6D7F09402E}" type="presOf" srcId="{12E30374-E0B7-4A39-BA26-7A62D3C8507F}" destId="{27D1D687-8B12-4AC1-AD01-81D76ED64AA5}" srcOrd="1" destOrd="0" presId="urn:microsoft.com/office/officeart/2005/8/layout/orgChart1"/>
    <dgm:cxn modelId="{94A8C44B-1B5B-4112-9ED4-BFE72CBE5338}" type="presOf" srcId="{250E5BFF-19C5-4EE9-AA9E-6A3FD7DB8280}" destId="{16198ECC-ACA2-4BB0-B651-AEEBD1C25022}" srcOrd="1" destOrd="0" presId="urn:microsoft.com/office/officeart/2005/8/layout/orgChart1"/>
    <dgm:cxn modelId="{B7F6F5C7-CBDB-4290-8E2B-5AFDB499EF79}" type="presOf" srcId="{2758F3A3-5386-4798-8F58-C9DE75B29650}" destId="{F19FA4CD-BA9C-4A5A-B578-53F117D7C070}" srcOrd="0" destOrd="0" presId="urn:microsoft.com/office/officeart/2005/8/layout/orgChart1"/>
    <dgm:cxn modelId="{4C779E3F-045A-4E30-9458-87A93A146595}" type="presOf" srcId="{7C0F79D5-B98A-4095-9462-C6D0AEF28AD3}" destId="{2539D98E-1579-4031-9FA4-5195143A262F}" srcOrd="0" destOrd="0" presId="urn:microsoft.com/office/officeart/2005/8/layout/orgChart1"/>
    <dgm:cxn modelId="{93182542-766D-4E57-A3B9-F43C9CBED15A}" type="presOf" srcId="{8CE70317-C8D5-4881-87CD-77A178591DDB}" destId="{7E52B377-2FD3-4FE7-916E-29B2AC100EE0}" srcOrd="0" destOrd="0" presId="urn:microsoft.com/office/officeart/2005/8/layout/orgChart1"/>
    <dgm:cxn modelId="{FB308884-6FFA-4C62-9200-C2D94B4306DE}" type="presOf" srcId="{55970C4F-9B8E-4B80-9A1E-9A491CD3EF15}" destId="{BB0E9A74-294E-4FEE-9DBE-84443BCDA264}" srcOrd="0" destOrd="0" presId="urn:microsoft.com/office/officeart/2005/8/layout/orgChart1"/>
    <dgm:cxn modelId="{85E5341A-A549-40D6-AB6A-8508FFBE16AA}" type="presOf" srcId="{DA4B69C3-346E-43ED-BCE6-7A74CD74B9E8}" destId="{F3A731D6-9D8D-499E-AC48-0DDDF6F769C2}" srcOrd="0" destOrd="0" presId="urn:microsoft.com/office/officeart/2005/8/layout/orgChart1"/>
    <dgm:cxn modelId="{1BD2B877-0B5C-46F6-B1C8-E17A5A035130}" type="presOf" srcId="{D1C1CC79-02B0-42DF-8DD6-0791C8F0F41C}" destId="{60F6A8A4-D3D1-493B-96E3-39B67B0D5ECE}" srcOrd="1" destOrd="0" presId="urn:microsoft.com/office/officeart/2005/8/layout/orgChart1"/>
    <dgm:cxn modelId="{31F7480F-B1E2-4FB9-B9D1-A27C9D64CBB7}" type="presOf" srcId="{250E5BFF-19C5-4EE9-AA9E-6A3FD7DB8280}" destId="{5A0C050D-4F93-484A-8371-542D30817A41}" srcOrd="0" destOrd="0" presId="urn:microsoft.com/office/officeart/2005/8/layout/orgChart1"/>
    <dgm:cxn modelId="{99B45FE4-36DA-4050-BD0F-A21E66C21C12}" type="presOf" srcId="{8F3A96C4-D70E-4DFF-B538-1AEEB423532C}" destId="{2FDFE15D-0129-4048-93D5-D3AC94B5C161}" srcOrd="0" destOrd="0" presId="urn:microsoft.com/office/officeart/2005/8/layout/orgChart1"/>
    <dgm:cxn modelId="{C2D0BEDE-9FF5-41D1-9C83-D58966F34D63}" srcId="{15736B67-C2A7-46F6-AEA0-1F2223FE4908}" destId="{2758F3A3-5386-4798-8F58-C9DE75B29650}" srcOrd="0" destOrd="0" parTransId="{C4CAA9F3-8A6D-40CE-ADE3-9FCB344B798B}" sibTransId="{5BF2A8FE-BFD2-4B30-B9CD-ADD9E1469449}"/>
    <dgm:cxn modelId="{5E78AE52-1E9F-4242-8077-525A08F51EB4}" type="presOf" srcId="{BC5146F5-252A-436C-85B7-0DA2613E22E4}" destId="{1C8601DA-AF3B-48B8-AD5C-75C7DA883980}" srcOrd="0" destOrd="0" presId="urn:microsoft.com/office/officeart/2005/8/layout/orgChart1"/>
    <dgm:cxn modelId="{58B0B079-7D9C-4020-8E78-AFF41A9C50EA}" type="presOf" srcId="{15736B67-C2A7-46F6-AEA0-1F2223FE4908}" destId="{EEC79555-6E8C-49F3-BFBF-54C6F39C9726}" srcOrd="0" destOrd="0" presId="urn:microsoft.com/office/officeart/2005/8/layout/orgChart1"/>
    <dgm:cxn modelId="{4973E4E6-D515-4A54-8701-309AF2029D91}" srcId="{8ACE8A51-89EF-4F61-B8EF-DE5BAA28610B}" destId="{A83499DD-4799-4C0F-A235-8946B662FA9C}" srcOrd="2" destOrd="0" parTransId="{7D7D85FE-6A54-46F0-A899-EC0C77EB055B}" sibTransId="{6310A550-17E9-4108-A7D2-D92FB53F65E5}"/>
    <dgm:cxn modelId="{F19BB0B2-8B51-465D-8B72-6AE0531D80AF}" type="presOf" srcId="{8ACE8A51-89EF-4F61-B8EF-DE5BAA28610B}" destId="{B5A786A4-66E7-4FEB-8986-2103FA4A5421}" srcOrd="1" destOrd="0" presId="urn:microsoft.com/office/officeart/2005/8/layout/orgChart1"/>
    <dgm:cxn modelId="{8E0DDE7C-2406-4B48-AACB-214A422F4624}" type="presOf" srcId="{21ECC32D-91DC-420E-8553-7C0EA953C605}" destId="{3B378164-7FF0-4C2D-A480-56B77A334DD9}" srcOrd="1" destOrd="0" presId="urn:microsoft.com/office/officeart/2005/8/layout/orgChart1"/>
    <dgm:cxn modelId="{2C342561-9E13-415A-B6A9-1FBCBFE731F1}" type="presOf" srcId="{7791D209-646F-4881-B659-FFDF165906BC}" destId="{3D7286DC-9874-4AC4-87F9-6944C1CCCE95}" srcOrd="0" destOrd="0" presId="urn:microsoft.com/office/officeart/2005/8/layout/orgChart1"/>
    <dgm:cxn modelId="{6BE54306-41AD-42A7-B88E-8110F00BF3DC}" type="presOf" srcId="{165226E3-0FC0-4FD1-B745-2E47505CD43C}" destId="{165B91E1-CD19-4E94-96E4-A232E5D13A55}" srcOrd="0" destOrd="0" presId="urn:microsoft.com/office/officeart/2005/8/layout/orgChart1"/>
    <dgm:cxn modelId="{288FAF43-313A-4B9F-9DAB-B58C134E6AFC}" srcId="{209CB789-F451-4F33-8C0C-45C066CFCAE6}" destId="{250E5BFF-19C5-4EE9-AA9E-6A3FD7DB8280}" srcOrd="0" destOrd="0" parTransId="{55970C4F-9B8E-4B80-9A1E-9A491CD3EF15}" sibTransId="{4A89C034-0D1B-4971-B380-0A01E3BB8802}"/>
    <dgm:cxn modelId="{D6EB2175-F885-4B2E-97C1-3185E6AAFA1B}" type="presOf" srcId="{12E30374-E0B7-4A39-BA26-7A62D3C8507F}" destId="{C27C8308-7A7D-47B8-B715-38B2C9229230}" srcOrd="0" destOrd="0" presId="urn:microsoft.com/office/officeart/2005/8/layout/orgChart1"/>
    <dgm:cxn modelId="{A65BCBD0-55BF-4AC1-8B46-A7EC8B0BF5CF}" srcId="{21ECC32D-91DC-420E-8553-7C0EA953C605}" destId="{8ACE8A51-89EF-4F61-B8EF-DE5BAA28610B}" srcOrd="0" destOrd="0" parTransId="{E5C19765-6FE6-4157-8CA5-16B92BC727E8}" sibTransId="{7C987E98-E07C-484A-BA4E-60F40BE414B3}"/>
    <dgm:cxn modelId="{DDC52C62-5E84-4EAA-A32B-6F09F1040964}" srcId="{21ECC32D-91DC-420E-8553-7C0EA953C605}" destId="{12E30374-E0B7-4A39-BA26-7A62D3C8507F}" srcOrd="2" destOrd="0" parTransId="{165226E3-0FC0-4FD1-B745-2E47505CD43C}" sibTransId="{0325E753-822D-436F-95F5-ECA9B20E5114}"/>
    <dgm:cxn modelId="{B63B8F90-0A40-422F-992F-151424808E55}" type="presOf" srcId="{E5C19765-6FE6-4157-8CA5-16B92BC727E8}" destId="{CBEDAD98-EC9B-406D-ACA6-51809746EDA3}" srcOrd="0" destOrd="0" presId="urn:microsoft.com/office/officeart/2005/8/layout/orgChart1"/>
    <dgm:cxn modelId="{6288F7E9-FB95-4365-B472-99359BCD278C}" srcId="{8ACE8A51-89EF-4F61-B8EF-DE5BAA28610B}" destId="{AB3137F6-61CD-4ACD-86C3-2B03C2130247}" srcOrd="1" destOrd="0" parTransId="{20881043-3283-4121-861E-C08E83BEEE4D}" sibTransId="{B91B6325-CF70-41E2-83ED-588B37F0C936}"/>
    <dgm:cxn modelId="{C34EE52B-6F24-4DAA-9760-2FDC69639B5F}" type="presOf" srcId="{D1C1CC79-02B0-42DF-8DD6-0791C8F0F41C}" destId="{B1E7DE20-E7E2-4787-8058-8B80FA7C53E0}" srcOrd="0" destOrd="0" presId="urn:microsoft.com/office/officeart/2005/8/layout/orgChart1"/>
    <dgm:cxn modelId="{64EB2023-0385-4B9E-9E42-8EDBFF7BE9AC}" srcId="{12E30374-E0B7-4A39-BA26-7A62D3C8507F}" destId="{8F3A96C4-D70E-4DFF-B538-1AEEB423532C}" srcOrd="1" destOrd="0" parTransId="{8CE70317-C8D5-4881-87CD-77A178591DDB}" sibTransId="{255AE145-A974-4086-8FDF-E181EAC1060D}"/>
    <dgm:cxn modelId="{1962AE97-D412-4427-8C2E-3B99BFBA7C22}" type="presOf" srcId="{3EF317B4-48EE-4982-9CFB-F878506D7115}" destId="{28698D53-1F68-42B0-B52E-62C12EB2227E}" srcOrd="0" destOrd="0" presId="urn:microsoft.com/office/officeart/2005/8/layout/orgChart1"/>
    <dgm:cxn modelId="{230B6695-2C34-401B-A9E5-F13548E0AFDD}" type="presOf" srcId="{209CB789-F451-4F33-8C0C-45C066CFCAE6}" destId="{14173F9C-70B4-4795-8A71-2C69E4466340}" srcOrd="1" destOrd="0" presId="urn:microsoft.com/office/officeart/2005/8/layout/orgChart1"/>
    <dgm:cxn modelId="{CCB9F5E6-D802-4BC0-91DF-92018F66CDC8}" type="presOf" srcId="{AB3137F6-61CD-4ACD-86C3-2B03C2130247}" destId="{EEB05E9B-2746-4942-83CF-B6C43393C7DB}" srcOrd="1" destOrd="0" presId="urn:microsoft.com/office/officeart/2005/8/layout/orgChart1"/>
    <dgm:cxn modelId="{89F0BCFB-33EE-4572-BC1D-BBC73B8C4F26}" srcId="{12E30374-E0B7-4A39-BA26-7A62D3C8507F}" destId="{7C0F79D5-B98A-4095-9462-C6D0AEF28AD3}" srcOrd="0" destOrd="0" parTransId="{BC5146F5-252A-436C-85B7-0DA2613E22E4}" sibTransId="{C727F508-BC7A-4552-981E-7548D9AC5E27}"/>
    <dgm:cxn modelId="{35F6BBAF-1E11-4251-B9FC-481E7C823B00}" srcId="{21ECC32D-91DC-420E-8553-7C0EA953C605}" destId="{209CB789-F451-4F33-8C0C-45C066CFCAE6}" srcOrd="1" destOrd="0" parTransId="{DA4B69C3-346E-43ED-BCE6-7A74CD74B9E8}" sibTransId="{4BB8D968-EDBD-44D5-BB1A-F48E77E13F1B}"/>
    <dgm:cxn modelId="{5FC28625-D9CB-4257-B9E3-98010577C78A}" type="presOf" srcId="{20881043-3283-4121-861E-C08E83BEEE4D}" destId="{8A2B48E3-3FD5-414A-83E0-70F62777D7F5}" srcOrd="0" destOrd="0" presId="urn:microsoft.com/office/officeart/2005/8/layout/orgChart1"/>
    <dgm:cxn modelId="{EDF90B23-4428-4DA7-B8F0-38703C13FC7B}" srcId="{2758F3A3-5386-4798-8F58-C9DE75B29650}" destId="{21ECC32D-91DC-420E-8553-7C0EA953C605}" srcOrd="0" destOrd="0" parTransId="{A99D879A-BB89-4E15-AD12-0CD9ABD9717E}" sibTransId="{0C6B8872-B941-4AC4-9F63-FA4999DE5A43}"/>
    <dgm:cxn modelId="{D938BB9C-A749-4260-BBCE-FB7508DF3268}" type="presOf" srcId="{970AFE41-D8D4-4A25-B8F3-BC7FC94652E8}" destId="{1324B90A-EA98-47A4-9E4A-4BAFB0460D11}" srcOrd="0" destOrd="0" presId="urn:microsoft.com/office/officeart/2005/8/layout/orgChart1"/>
    <dgm:cxn modelId="{9AF66B49-4936-426D-B52E-141914EC8173}" type="presParOf" srcId="{EEC79555-6E8C-49F3-BFBF-54C6F39C9726}" destId="{A1AE5725-ED33-4427-8413-48FBB89DDC23}" srcOrd="0" destOrd="0" presId="urn:microsoft.com/office/officeart/2005/8/layout/orgChart1"/>
    <dgm:cxn modelId="{49BE9B8C-6797-48A4-B348-13212B343194}" type="presParOf" srcId="{A1AE5725-ED33-4427-8413-48FBB89DDC23}" destId="{9C0CDB4B-B078-4815-8263-9DAAB176F571}" srcOrd="0" destOrd="0" presId="urn:microsoft.com/office/officeart/2005/8/layout/orgChart1"/>
    <dgm:cxn modelId="{82698526-AF62-4043-9529-244A1A04040B}" type="presParOf" srcId="{9C0CDB4B-B078-4815-8263-9DAAB176F571}" destId="{F19FA4CD-BA9C-4A5A-B578-53F117D7C070}" srcOrd="0" destOrd="0" presId="urn:microsoft.com/office/officeart/2005/8/layout/orgChart1"/>
    <dgm:cxn modelId="{A6A57EBA-8AE0-4562-A2CE-3ECBA034B03D}" type="presParOf" srcId="{9C0CDB4B-B078-4815-8263-9DAAB176F571}" destId="{94A2AE87-6974-48C7-A43E-FE2829C01651}" srcOrd="1" destOrd="0" presId="urn:microsoft.com/office/officeart/2005/8/layout/orgChart1"/>
    <dgm:cxn modelId="{7D9438F4-08C9-45C0-993F-3DEFEEB46BD6}" type="presParOf" srcId="{A1AE5725-ED33-4427-8413-48FBB89DDC23}" destId="{74C0B3E1-4DA8-4B38-BA2F-094B4827F8C8}" srcOrd="1" destOrd="0" presId="urn:microsoft.com/office/officeart/2005/8/layout/orgChart1"/>
    <dgm:cxn modelId="{8E57F288-73F6-45AF-A05B-9C39E116A322}" type="presParOf" srcId="{74C0B3E1-4DA8-4B38-BA2F-094B4827F8C8}" destId="{450499C7-3833-4FA2-B664-5EEB4B619069}" srcOrd="0" destOrd="0" presId="urn:microsoft.com/office/officeart/2005/8/layout/orgChart1"/>
    <dgm:cxn modelId="{B4A72C11-6F2C-49AB-BB14-A236F2C76B54}" type="presParOf" srcId="{74C0B3E1-4DA8-4B38-BA2F-094B4827F8C8}" destId="{20E25378-BF64-487D-97F7-1F2CB76849B7}" srcOrd="1" destOrd="0" presId="urn:microsoft.com/office/officeart/2005/8/layout/orgChart1"/>
    <dgm:cxn modelId="{3F234CD0-BBD5-4520-BE2A-6F5DDC6D6015}" type="presParOf" srcId="{20E25378-BF64-487D-97F7-1F2CB76849B7}" destId="{086DF893-2D41-42DA-BD4A-E6474FA356CE}" srcOrd="0" destOrd="0" presId="urn:microsoft.com/office/officeart/2005/8/layout/orgChart1"/>
    <dgm:cxn modelId="{2FB781A1-A22F-49D1-9D30-7A8AAB81DCFD}" type="presParOf" srcId="{086DF893-2D41-42DA-BD4A-E6474FA356CE}" destId="{0D94344C-4808-4288-A5D2-937D08331470}" srcOrd="0" destOrd="0" presId="urn:microsoft.com/office/officeart/2005/8/layout/orgChart1"/>
    <dgm:cxn modelId="{6BA838FB-B135-4AC4-BADE-12FE7F89DD22}" type="presParOf" srcId="{086DF893-2D41-42DA-BD4A-E6474FA356CE}" destId="{3B378164-7FF0-4C2D-A480-56B77A334DD9}" srcOrd="1" destOrd="0" presId="urn:microsoft.com/office/officeart/2005/8/layout/orgChart1"/>
    <dgm:cxn modelId="{A22E7D53-B878-4A96-B00F-E48061C51FDA}" type="presParOf" srcId="{20E25378-BF64-487D-97F7-1F2CB76849B7}" destId="{3A70A4A7-6C7A-456E-85A1-3B6664AA24F3}" srcOrd="1" destOrd="0" presId="urn:microsoft.com/office/officeart/2005/8/layout/orgChart1"/>
    <dgm:cxn modelId="{BF55911E-43C6-4162-9157-35BB883C4716}" type="presParOf" srcId="{3A70A4A7-6C7A-456E-85A1-3B6664AA24F3}" destId="{CBEDAD98-EC9B-406D-ACA6-51809746EDA3}" srcOrd="0" destOrd="0" presId="urn:microsoft.com/office/officeart/2005/8/layout/orgChart1"/>
    <dgm:cxn modelId="{B71B49A8-83F7-4353-9A91-032CB317C148}" type="presParOf" srcId="{3A70A4A7-6C7A-456E-85A1-3B6664AA24F3}" destId="{0916B9B3-1BD4-48C0-A635-4D4F264FE301}" srcOrd="1" destOrd="0" presId="urn:microsoft.com/office/officeart/2005/8/layout/orgChart1"/>
    <dgm:cxn modelId="{1B7E59EE-C385-4B06-B830-9AADEAD20E30}" type="presParOf" srcId="{0916B9B3-1BD4-48C0-A635-4D4F264FE301}" destId="{2CF38D68-73A9-4E20-B9FA-B40F014C38DD}" srcOrd="0" destOrd="0" presId="urn:microsoft.com/office/officeart/2005/8/layout/orgChart1"/>
    <dgm:cxn modelId="{05A0FCB3-3AC1-4B5C-B854-162042927010}" type="presParOf" srcId="{2CF38D68-73A9-4E20-B9FA-B40F014C38DD}" destId="{A2D32E00-7B0C-438A-8EDE-289C949C8AAA}" srcOrd="0" destOrd="0" presId="urn:microsoft.com/office/officeart/2005/8/layout/orgChart1"/>
    <dgm:cxn modelId="{50F9D446-6140-431D-BA54-EEB29010C262}" type="presParOf" srcId="{2CF38D68-73A9-4E20-B9FA-B40F014C38DD}" destId="{B5A786A4-66E7-4FEB-8986-2103FA4A5421}" srcOrd="1" destOrd="0" presId="urn:microsoft.com/office/officeart/2005/8/layout/orgChart1"/>
    <dgm:cxn modelId="{0A7AE831-A177-4F9A-AD48-274C268B2FB8}" type="presParOf" srcId="{0916B9B3-1BD4-48C0-A635-4D4F264FE301}" destId="{5DD7E71A-996A-449C-B892-917166B5A653}" srcOrd="1" destOrd="0" presId="urn:microsoft.com/office/officeart/2005/8/layout/orgChart1"/>
    <dgm:cxn modelId="{E8036339-BA9B-4CB3-B253-CEE04103BB9A}" type="presParOf" srcId="{5DD7E71A-996A-449C-B892-917166B5A653}" destId="{1324B90A-EA98-47A4-9E4A-4BAFB0460D11}" srcOrd="0" destOrd="0" presId="urn:microsoft.com/office/officeart/2005/8/layout/orgChart1"/>
    <dgm:cxn modelId="{B834B8CB-69BF-4779-AF0C-73B3FACBF9E8}" type="presParOf" srcId="{5DD7E71A-996A-449C-B892-917166B5A653}" destId="{B283166A-E88B-4B7A-90FC-8AD4232B7706}" srcOrd="1" destOrd="0" presId="urn:microsoft.com/office/officeart/2005/8/layout/orgChart1"/>
    <dgm:cxn modelId="{383BA0B4-53F1-449B-BB45-89A231FB5B42}" type="presParOf" srcId="{B283166A-E88B-4B7A-90FC-8AD4232B7706}" destId="{3DE0152D-6ED8-4589-8F26-EEB9E1A2AC9C}" srcOrd="0" destOrd="0" presId="urn:microsoft.com/office/officeart/2005/8/layout/orgChart1"/>
    <dgm:cxn modelId="{871A36DB-E468-419A-A74A-2B77C060F0CA}" type="presParOf" srcId="{3DE0152D-6ED8-4589-8F26-EEB9E1A2AC9C}" destId="{734D2ECC-DFD7-495B-B9E8-F039479AEC8B}" srcOrd="0" destOrd="0" presId="urn:microsoft.com/office/officeart/2005/8/layout/orgChart1"/>
    <dgm:cxn modelId="{66347157-660E-4F00-9022-87B4C5D2057A}" type="presParOf" srcId="{3DE0152D-6ED8-4589-8F26-EEB9E1A2AC9C}" destId="{29FB70CE-E677-430F-BAF3-7EB0D302D1A7}" srcOrd="1" destOrd="0" presId="urn:microsoft.com/office/officeart/2005/8/layout/orgChart1"/>
    <dgm:cxn modelId="{BB81FCF8-FFDB-4A5F-94F2-3C7AD5A4477A}" type="presParOf" srcId="{B283166A-E88B-4B7A-90FC-8AD4232B7706}" destId="{74B028AB-7493-46DD-B728-6D1E7374C217}" srcOrd="1" destOrd="0" presId="urn:microsoft.com/office/officeart/2005/8/layout/orgChart1"/>
    <dgm:cxn modelId="{A4A096A4-E6E6-4526-862B-5F4D7C15791D}" type="presParOf" srcId="{B283166A-E88B-4B7A-90FC-8AD4232B7706}" destId="{719E9DBB-66C1-45D0-9408-A331A9A2AEC8}" srcOrd="2" destOrd="0" presId="urn:microsoft.com/office/officeart/2005/8/layout/orgChart1"/>
    <dgm:cxn modelId="{0C58F6FB-4E97-409C-8B50-2DE4E6092B22}" type="presParOf" srcId="{5DD7E71A-996A-449C-B892-917166B5A653}" destId="{8A2B48E3-3FD5-414A-83E0-70F62777D7F5}" srcOrd="2" destOrd="0" presId="urn:microsoft.com/office/officeart/2005/8/layout/orgChart1"/>
    <dgm:cxn modelId="{F7412CD6-9305-49ED-A6F6-628E13D0E126}" type="presParOf" srcId="{5DD7E71A-996A-449C-B892-917166B5A653}" destId="{E399A3CF-491C-43C6-ACC8-8410B78D4652}" srcOrd="3" destOrd="0" presId="urn:microsoft.com/office/officeart/2005/8/layout/orgChart1"/>
    <dgm:cxn modelId="{C93FC4D3-08BE-4F0E-B75B-3CC9855A4634}" type="presParOf" srcId="{E399A3CF-491C-43C6-ACC8-8410B78D4652}" destId="{08841E20-F89E-4EE7-937E-C42C2AEF9615}" srcOrd="0" destOrd="0" presId="urn:microsoft.com/office/officeart/2005/8/layout/orgChart1"/>
    <dgm:cxn modelId="{DBEA131E-6768-45BF-A2BB-FCCB4B91BE02}" type="presParOf" srcId="{08841E20-F89E-4EE7-937E-C42C2AEF9615}" destId="{D4D3B181-5C2E-4B67-8816-CCA012933DE3}" srcOrd="0" destOrd="0" presId="urn:microsoft.com/office/officeart/2005/8/layout/orgChart1"/>
    <dgm:cxn modelId="{D453EBC8-28EA-409C-8F91-1B6B10141759}" type="presParOf" srcId="{08841E20-F89E-4EE7-937E-C42C2AEF9615}" destId="{EEB05E9B-2746-4942-83CF-B6C43393C7DB}" srcOrd="1" destOrd="0" presId="urn:microsoft.com/office/officeart/2005/8/layout/orgChart1"/>
    <dgm:cxn modelId="{F0ABF3A3-850F-486D-AAFF-5137C277D33B}" type="presParOf" srcId="{E399A3CF-491C-43C6-ACC8-8410B78D4652}" destId="{93299FCF-D59B-4464-A31B-83143D35FF9A}" srcOrd="1" destOrd="0" presId="urn:microsoft.com/office/officeart/2005/8/layout/orgChart1"/>
    <dgm:cxn modelId="{BF6AB6D9-3264-46E5-A922-DE993E61A410}" type="presParOf" srcId="{E399A3CF-491C-43C6-ACC8-8410B78D4652}" destId="{1CF71CCC-F942-4A66-9770-90854839D832}" srcOrd="2" destOrd="0" presId="urn:microsoft.com/office/officeart/2005/8/layout/orgChart1"/>
    <dgm:cxn modelId="{A9195A71-570E-416F-8D30-B9EF0E1352CF}" type="presParOf" srcId="{5DD7E71A-996A-449C-B892-917166B5A653}" destId="{90183314-282C-4C79-8A96-56A70C5C4785}" srcOrd="4" destOrd="0" presId="urn:microsoft.com/office/officeart/2005/8/layout/orgChart1"/>
    <dgm:cxn modelId="{C7A8ACD5-B3D8-436E-AA2E-9A6397CD0D3E}" type="presParOf" srcId="{5DD7E71A-996A-449C-B892-917166B5A653}" destId="{FAE6D4C9-1819-4F55-8A1C-D1F63051DD65}" srcOrd="5" destOrd="0" presId="urn:microsoft.com/office/officeart/2005/8/layout/orgChart1"/>
    <dgm:cxn modelId="{F484AA8F-1B2A-42C9-94BC-A7D832137AE2}" type="presParOf" srcId="{FAE6D4C9-1819-4F55-8A1C-D1F63051DD65}" destId="{4C95A116-7C16-4B5C-869E-8AD9F490D974}" srcOrd="0" destOrd="0" presId="urn:microsoft.com/office/officeart/2005/8/layout/orgChart1"/>
    <dgm:cxn modelId="{A401D3C5-568A-42ED-B8E0-E67F9C4DE103}" type="presParOf" srcId="{4C95A116-7C16-4B5C-869E-8AD9F490D974}" destId="{CDA75507-28C2-4DE9-90ED-FA5C565C8878}" srcOrd="0" destOrd="0" presId="urn:microsoft.com/office/officeart/2005/8/layout/orgChart1"/>
    <dgm:cxn modelId="{550E0F5D-899B-4DE8-AC1E-0202ADDC89C0}" type="presParOf" srcId="{4C95A116-7C16-4B5C-869E-8AD9F490D974}" destId="{E20B939E-FF19-40BA-B534-512546548CA2}" srcOrd="1" destOrd="0" presId="urn:microsoft.com/office/officeart/2005/8/layout/orgChart1"/>
    <dgm:cxn modelId="{D2BCC859-59FB-4D1B-93C2-C39203F464E4}" type="presParOf" srcId="{FAE6D4C9-1819-4F55-8A1C-D1F63051DD65}" destId="{78B1417E-F24D-4485-BB14-07CF3F77401D}" srcOrd="1" destOrd="0" presId="urn:microsoft.com/office/officeart/2005/8/layout/orgChart1"/>
    <dgm:cxn modelId="{858694F4-9117-4E68-AEA0-1EA3510364C1}" type="presParOf" srcId="{FAE6D4C9-1819-4F55-8A1C-D1F63051DD65}" destId="{562FE898-BDA4-419A-A67A-514A59413602}" srcOrd="2" destOrd="0" presId="urn:microsoft.com/office/officeart/2005/8/layout/orgChart1"/>
    <dgm:cxn modelId="{16DA03D4-F0A1-4FB2-9015-71A2D055E925}" type="presParOf" srcId="{0916B9B3-1BD4-48C0-A635-4D4F264FE301}" destId="{9B15C92A-E861-42F7-84F1-06F20A5D7805}" srcOrd="2" destOrd="0" presId="urn:microsoft.com/office/officeart/2005/8/layout/orgChart1"/>
    <dgm:cxn modelId="{82DC3F53-73B3-4A42-A6E1-40AB9971BA9F}" type="presParOf" srcId="{3A70A4A7-6C7A-456E-85A1-3B6664AA24F3}" destId="{F3A731D6-9D8D-499E-AC48-0DDDF6F769C2}" srcOrd="2" destOrd="0" presId="urn:microsoft.com/office/officeart/2005/8/layout/orgChart1"/>
    <dgm:cxn modelId="{B7BC414D-9633-4407-850E-0CBDDFE544C0}" type="presParOf" srcId="{3A70A4A7-6C7A-456E-85A1-3B6664AA24F3}" destId="{67EE39E5-0DB4-48C9-BE03-7CA983A14467}" srcOrd="3" destOrd="0" presId="urn:microsoft.com/office/officeart/2005/8/layout/orgChart1"/>
    <dgm:cxn modelId="{4945DAB7-2886-40D2-A557-DB2ACEA1FFD7}" type="presParOf" srcId="{67EE39E5-0DB4-48C9-BE03-7CA983A14467}" destId="{26B3C601-083D-4684-9A0D-A86AC23B1921}" srcOrd="0" destOrd="0" presId="urn:microsoft.com/office/officeart/2005/8/layout/orgChart1"/>
    <dgm:cxn modelId="{9B619FE2-B982-4A9B-8317-FEA0D2C8F51F}" type="presParOf" srcId="{26B3C601-083D-4684-9A0D-A86AC23B1921}" destId="{88E49F54-D62D-4B08-84C0-480E302E1C46}" srcOrd="0" destOrd="0" presId="urn:microsoft.com/office/officeart/2005/8/layout/orgChart1"/>
    <dgm:cxn modelId="{43AB784C-11D2-49FA-AD3B-F5FFD3683663}" type="presParOf" srcId="{26B3C601-083D-4684-9A0D-A86AC23B1921}" destId="{14173F9C-70B4-4795-8A71-2C69E4466340}" srcOrd="1" destOrd="0" presId="urn:microsoft.com/office/officeart/2005/8/layout/orgChart1"/>
    <dgm:cxn modelId="{A4BD72BC-CAB4-4E3A-8EE3-391CFBA84BE6}" type="presParOf" srcId="{67EE39E5-0DB4-48C9-BE03-7CA983A14467}" destId="{CB851E84-FB44-4499-B9CB-FB99CD4C4BFF}" srcOrd="1" destOrd="0" presId="urn:microsoft.com/office/officeart/2005/8/layout/orgChart1"/>
    <dgm:cxn modelId="{3E6EE8E7-CB27-4F3E-8EED-DD70784A54DD}" type="presParOf" srcId="{CB851E84-FB44-4499-B9CB-FB99CD4C4BFF}" destId="{BB0E9A74-294E-4FEE-9DBE-84443BCDA264}" srcOrd="0" destOrd="0" presId="urn:microsoft.com/office/officeart/2005/8/layout/orgChart1"/>
    <dgm:cxn modelId="{30686C68-1671-4525-A99E-31931A00422F}" type="presParOf" srcId="{CB851E84-FB44-4499-B9CB-FB99CD4C4BFF}" destId="{6C9FE626-BA08-4902-B97E-6E10C7E80AFD}" srcOrd="1" destOrd="0" presId="urn:microsoft.com/office/officeart/2005/8/layout/orgChart1"/>
    <dgm:cxn modelId="{1EF5CB49-97C2-49AB-A5A3-F74C8BB5CF4A}" type="presParOf" srcId="{6C9FE626-BA08-4902-B97E-6E10C7E80AFD}" destId="{059A70EF-FB41-4FF6-83C8-CDD52E7FF77B}" srcOrd="0" destOrd="0" presId="urn:microsoft.com/office/officeart/2005/8/layout/orgChart1"/>
    <dgm:cxn modelId="{34A1A7F6-6C7E-4E1B-BFB2-102F0059F6DB}" type="presParOf" srcId="{059A70EF-FB41-4FF6-83C8-CDD52E7FF77B}" destId="{5A0C050D-4F93-484A-8371-542D30817A41}" srcOrd="0" destOrd="0" presId="urn:microsoft.com/office/officeart/2005/8/layout/orgChart1"/>
    <dgm:cxn modelId="{D810A200-6D93-477B-94C3-DBB809CFFC64}" type="presParOf" srcId="{059A70EF-FB41-4FF6-83C8-CDD52E7FF77B}" destId="{16198ECC-ACA2-4BB0-B651-AEEBD1C25022}" srcOrd="1" destOrd="0" presId="urn:microsoft.com/office/officeart/2005/8/layout/orgChart1"/>
    <dgm:cxn modelId="{9707AAF9-3101-4EC7-9C21-EBEAC4099E8B}" type="presParOf" srcId="{6C9FE626-BA08-4902-B97E-6E10C7E80AFD}" destId="{82A02B3C-AE64-42C9-A7EF-48AAEE6491FF}" srcOrd="1" destOrd="0" presId="urn:microsoft.com/office/officeart/2005/8/layout/orgChart1"/>
    <dgm:cxn modelId="{6C770A81-9AD8-4416-8EAA-7742D66D765D}" type="presParOf" srcId="{82A02B3C-AE64-42C9-A7EF-48AAEE6491FF}" destId="{539A3C24-1338-48F9-96E9-D838EA2DC55A}" srcOrd="0" destOrd="0" presId="urn:microsoft.com/office/officeart/2005/8/layout/orgChart1"/>
    <dgm:cxn modelId="{B68B86DD-D3AA-443A-A1F8-73AE193247A4}" type="presParOf" srcId="{82A02B3C-AE64-42C9-A7EF-48AAEE6491FF}" destId="{8E1D61EF-C6CD-46B5-8662-A6F9EAB13EE6}" srcOrd="1" destOrd="0" presId="urn:microsoft.com/office/officeart/2005/8/layout/orgChart1"/>
    <dgm:cxn modelId="{C6ADC510-390F-4D11-8954-FC3A0C548439}" type="presParOf" srcId="{8E1D61EF-C6CD-46B5-8662-A6F9EAB13EE6}" destId="{9C541540-CFEE-4EDF-8A91-5C649CE649E6}" srcOrd="0" destOrd="0" presId="urn:microsoft.com/office/officeart/2005/8/layout/orgChart1"/>
    <dgm:cxn modelId="{1CA7DF03-1E0E-47C7-82AF-9AAB006758B5}" type="presParOf" srcId="{9C541540-CFEE-4EDF-8A91-5C649CE649E6}" destId="{B1E7DE20-E7E2-4787-8058-8B80FA7C53E0}" srcOrd="0" destOrd="0" presId="urn:microsoft.com/office/officeart/2005/8/layout/orgChart1"/>
    <dgm:cxn modelId="{8EAA61DA-4B36-4E60-BE9F-42AF412B618C}" type="presParOf" srcId="{9C541540-CFEE-4EDF-8A91-5C649CE649E6}" destId="{60F6A8A4-D3D1-493B-96E3-39B67B0D5ECE}" srcOrd="1" destOrd="0" presId="urn:microsoft.com/office/officeart/2005/8/layout/orgChart1"/>
    <dgm:cxn modelId="{D34ACDFC-94EF-4616-8841-B6358FA57883}" type="presParOf" srcId="{8E1D61EF-C6CD-46B5-8662-A6F9EAB13EE6}" destId="{FBCED9AA-EE0A-4549-8FC2-01F0EA45275D}" srcOrd="1" destOrd="0" presId="urn:microsoft.com/office/officeart/2005/8/layout/orgChart1"/>
    <dgm:cxn modelId="{493791AA-D791-4351-99B8-E6985D8583D1}" type="presParOf" srcId="{8E1D61EF-C6CD-46B5-8662-A6F9EAB13EE6}" destId="{ABC7B740-B8CB-4E3C-A254-A17A9DF20D6C}" srcOrd="2" destOrd="0" presId="urn:microsoft.com/office/officeart/2005/8/layout/orgChart1"/>
    <dgm:cxn modelId="{04591A50-944B-4608-992F-4541077D3152}" type="presParOf" srcId="{6C9FE626-BA08-4902-B97E-6E10C7E80AFD}" destId="{797790E8-38C2-40D9-A083-40068EA6D576}" srcOrd="2" destOrd="0" presId="urn:microsoft.com/office/officeart/2005/8/layout/orgChart1"/>
    <dgm:cxn modelId="{151DA105-E1F4-4193-9807-F450089E69D7}" type="presParOf" srcId="{CB851E84-FB44-4499-B9CB-FB99CD4C4BFF}" destId="{3D7286DC-9874-4AC4-87F9-6944C1CCCE95}" srcOrd="2" destOrd="0" presId="urn:microsoft.com/office/officeart/2005/8/layout/orgChart1"/>
    <dgm:cxn modelId="{9A8280D4-A798-4C6D-9934-D4566C0A1C8F}" type="presParOf" srcId="{CB851E84-FB44-4499-B9CB-FB99CD4C4BFF}" destId="{F43138FF-7F12-4BC1-BF1B-1A62E9E7BB6A}" srcOrd="3" destOrd="0" presId="urn:microsoft.com/office/officeart/2005/8/layout/orgChart1"/>
    <dgm:cxn modelId="{DEA48633-93BF-4B88-A199-2E2BA8EDED93}" type="presParOf" srcId="{F43138FF-7F12-4BC1-BF1B-1A62E9E7BB6A}" destId="{3A4C289A-3078-412E-BFD7-378D1BA60C64}" srcOrd="0" destOrd="0" presId="urn:microsoft.com/office/officeart/2005/8/layout/orgChart1"/>
    <dgm:cxn modelId="{49E8FA7C-8B35-4620-A848-AAC7B5A4E3CD}" type="presParOf" srcId="{3A4C289A-3078-412E-BFD7-378D1BA60C64}" destId="{28698D53-1F68-42B0-B52E-62C12EB2227E}" srcOrd="0" destOrd="0" presId="urn:microsoft.com/office/officeart/2005/8/layout/orgChart1"/>
    <dgm:cxn modelId="{2F202065-F11B-4785-8603-338FDF7E8307}" type="presParOf" srcId="{3A4C289A-3078-412E-BFD7-378D1BA60C64}" destId="{B8F336E2-DD83-46A1-85CE-86C152A6D0A6}" srcOrd="1" destOrd="0" presId="urn:microsoft.com/office/officeart/2005/8/layout/orgChart1"/>
    <dgm:cxn modelId="{7DE61DC3-A8EE-40A7-B603-A0DF597862B7}" type="presParOf" srcId="{F43138FF-7F12-4BC1-BF1B-1A62E9E7BB6A}" destId="{C14A84E6-5CAF-461A-807D-4B401DB40214}" srcOrd="1" destOrd="0" presId="urn:microsoft.com/office/officeart/2005/8/layout/orgChart1"/>
    <dgm:cxn modelId="{AA2E0E41-B6F4-4D79-B1B2-73609CA1B7AA}" type="presParOf" srcId="{F43138FF-7F12-4BC1-BF1B-1A62E9E7BB6A}" destId="{AE76200C-9B59-40D7-A3A1-CE50D9323E14}" srcOrd="2" destOrd="0" presId="urn:microsoft.com/office/officeart/2005/8/layout/orgChart1"/>
    <dgm:cxn modelId="{D48ED8DC-C4D2-4311-B02F-EE59497D42EC}" type="presParOf" srcId="{67EE39E5-0DB4-48C9-BE03-7CA983A14467}" destId="{02C52E73-4793-4647-AD90-CE009D208717}" srcOrd="2" destOrd="0" presId="urn:microsoft.com/office/officeart/2005/8/layout/orgChart1"/>
    <dgm:cxn modelId="{E31CB869-D33E-4BA8-8161-3243BF511FB7}" type="presParOf" srcId="{3A70A4A7-6C7A-456E-85A1-3B6664AA24F3}" destId="{165B91E1-CD19-4E94-96E4-A232E5D13A55}" srcOrd="4" destOrd="0" presId="urn:microsoft.com/office/officeart/2005/8/layout/orgChart1"/>
    <dgm:cxn modelId="{FA104FC5-1512-4599-A551-9E635CF2063C}" type="presParOf" srcId="{3A70A4A7-6C7A-456E-85A1-3B6664AA24F3}" destId="{97E0F440-482D-47FB-A1D9-BB76BE1328AB}" srcOrd="5" destOrd="0" presId="urn:microsoft.com/office/officeart/2005/8/layout/orgChart1"/>
    <dgm:cxn modelId="{5F3BDE2A-3EC5-437B-B6C1-CD6148E52AFA}" type="presParOf" srcId="{97E0F440-482D-47FB-A1D9-BB76BE1328AB}" destId="{3C77226C-E68B-468E-B03C-93C931F4608D}" srcOrd="0" destOrd="0" presId="urn:microsoft.com/office/officeart/2005/8/layout/orgChart1"/>
    <dgm:cxn modelId="{8118FFD8-3809-4B78-B433-F220AEA88F62}" type="presParOf" srcId="{3C77226C-E68B-468E-B03C-93C931F4608D}" destId="{C27C8308-7A7D-47B8-B715-38B2C9229230}" srcOrd="0" destOrd="0" presId="urn:microsoft.com/office/officeart/2005/8/layout/orgChart1"/>
    <dgm:cxn modelId="{9B863DA1-DA65-487A-A8DF-8C5501775B83}" type="presParOf" srcId="{3C77226C-E68B-468E-B03C-93C931F4608D}" destId="{27D1D687-8B12-4AC1-AD01-81D76ED64AA5}" srcOrd="1" destOrd="0" presId="urn:microsoft.com/office/officeart/2005/8/layout/orgChart1"/>
    <dgm:cxn modelId="{1DBCF433-CAE8-4403-90C1-6068CBA99A1B}" type="presParOf" srcId="{97E0F440-482D-47FB-A1D9-BB76BE1328AB}" destId="{E4BD7287-A102-41B0-B38D-7558E9CEE3BB}" srcOrd="1" destOrd="0" presId="urn:microsoft.com/office/officeart/2005/8/layout/orgChart1"/>
    <dgm:cxn modelId="{15F72FEC-E225-4A68-A171-24E526258802}" type="presParOf" srcId="{E4BD7287-A102-41B0-B38D-7558E9CEE3BB}" destId="{1C8601DA-AF3B-48B8-AD5C-75C7DA883980}" srcOrd="0" destOrd="0" presId="urn:microsoft.com/office/officeart/2005/8/layout/orgChart1"/>
    <dgm:cxn modelId="{95D60AF7-30A6-4564-B42D-92012C72BAB7}" type="presParOf" srcId="{E4BD7287-A102-41B0-B38D-7558E9CEE3BB}" destId="{2702E90D-9FEB-4A43-B64A-BA41AD5EDF70}" srcOrd="1" destOrd="0" presId="urn:microsoft.com/office/officeart/2005/8/layout/orgChart1"/>
    <dgm:cxn modelId="{B292E2D0-82F2-4AB8-89CD-FFB0E1C8A4BA}" type="presParOf" srcId="{2702E90D-9FEB-4A43-B64A-BA41AD5EDF70}" destId="{A5D432AB-A79F-4B8F-A9CD-138B582AAEEB}" srcOrd="0" destOrd="0" presId="urn:microsoft.com/office/officeart/2005/8/layout/orgChart1"/>
    <dgm:cxn modelId="{B721CC98-FA4C-4E3A-BBA4-7783FE3CA54D}" type="presParOf" srcId="{A5D432AB-A79F-4B8F-A9CD-138B582AAEEB}" destId="{2539D98E-1579-4031-9FA4-5195143A262F}" srcOrd="0" destOrd="0" presId="urn:microsoft.com/office/officeart/2005/8/layout/orgChart1"/>
    <dgm:cxn modelId="{F3BDE7CE-0992-4EA4-B6E7-2BFB845759C1}" type="presParOf" srcId="{A5D432AB-A79F-4B8F-A9CD-138B582AAEEB}" destId="{B6319320-E6AF-436C-9D9F-2B435A0E5CAB}" srcOrd="1" destOrd="0" presId="urn:microsoft.com/office/officeart/2005/8/layout/orgChart1"/>
    <dgm:cxn modelId="{33991C39-8090-4CA6-AC91-C5139F472482}" type="presParOf" srcId="{2702E90D-9FEB-4A43-B64A-BA41AD5EDF70}" destId="{5BE89A3F-3BE7-4F15-A03D-5AA0D6D8E73E}" srcOrd="1" destOrd="0" presId="urn:microsoft.com/office/officeart/2005/8/layout/orgChart1"/>
    <dgm:cxn modelId="{39B00A60-9B9F-4941-90EB-F6B79CA717FF}" type="presParOf" srcId="{2702E90D-9FEB-4A43-B64A-BA41AD5EDF70}" destId="{5048A3E1-ABFB-480B-8D95-E7D68F485A3D}" srcOrd="2" destOrd="0" presId="urn:microsoft.com/office/officeart/2005/8/layout/orgChart1"/>
    <dgm:cxn modelId="{9B564F13-A313-4688-B414-6B9D5F9A9947}" type="presParOf" srcId="{E4BD7287-A102-41B0-B38D-7558E9CEE3BB}" destId="{7E52B377-2FD3-4FE7-916E-29B2AC100EE0}" srcOrd="2" destOrd="0" presId="urn:microsoft.com/office/officeart/2005/8/layout/orgChart1"/>
    <dgm:cxn modelId="{BB4ED3B7-583E-4FC2-818C-3EC5E6BF1CD1}" type="presParOf" srcId="{E4BD7287-A102-41B0-B38D-7558E9CEE3BB}" destId="{8DB1B0E1-3962-4E4D-84ED-64562E424DC7}" srcOrd="3" destOrd="0" presId="urn:microsoft.com/office/officeart/2005/8/layout/orgChart1"/>
    <dgm:cxn modelId="{4E3BAF05-A912-4C7A-9730-64A7341F12AD}" type="presParOf" srcId="{8DB1B0E1-3962-4E4D-84ED-64562E424DC7}" destId="{402216E4-AE71-4074-983B-09CA3569E006}" srcOrd="0" destOrd="0" presId="urn:microsoft.com/office/officeart/2005/8/layout/orgChart1"/>
    <dgm:cxn modelId="{75BE91F4-E19A-4CC3-A102-5903F71B7B76}" type="presParOf" srcId="{402216E4-AE71-4074-983B-09CA3569E006}" destId="{2FDFE15D-0129-4048-93D5-D3AC94B5C161}" srcOrd="0" destOrd="0" presId="urn:microsoft.com/office/officeart/2005/8/layout/orgChart1"/>
    <dgm:cxn modelId="{C4C1E183-706A-4D9B-9455-9CA42C62EAF6}" type="presParOf" srcId="{402216E4-AE71-4074-983B-09CA3569E006}" destId="{93CBA640-FBA1-4A93-A86F-B7E531CF5ACB}" srcOrd="1" destOrd="0" presId="urn:microsoft.com/office/officeart/2005/8/layout/orgChart1"/>
    <dgm:cxn modelId="{D49952CE-F145-46B1-93B3-25901AF753A1}" type="presParOf" srcId="{8DB1B0E1-3962-4E4D-84ED-64562E424DC7}" destId="{78F11177-E785-4888-969F-E59A55622B70}" srcOrd="1" destOrd="0" presId="urn:microsoft.com/office/officeart/2005/8/layout/orgChart1"/>
    <dgm:cxn modelId="{3A4FEE54-8F6E-4EF9-8423-6AD5146FEEA1}" type="presParOf" srcId="{8DB1B0E1-3962-4E4D-84ED-64562E424DC7}" destId="{9F80D088-B2C6-49A8-92BB-DB4F981E2B14}" srcOrd="2" destOrd="0" presId="urn:microsoft.com/office/officeart/2005/8/layout/orgChart1"/>
    <dgm:cxn modelId="{FF44E89A-E746-4F0D-8DBD-938F60309E57}" type="presParOf" srcId="{97E0F440-482D-47FB-A1D9-BB76BE1328AB}" destId="{649BBE72-5D70-4BD2-883A-BA7FCEC09319}" srcOrd="2" destOrd="0" presId="urn:microsoft.com/office/officeart/2005/8/layout/orgChart1"/>
    <dgm:cxn modelId="{AB1917E4-EFD5-43BD-9A96-6722F3DA9F2A}" type="presParOf" srcId="{20E25378-BF64-487D-97F7-1F2CB76849B7}" destId="{10DBA149-3D50-4C0A-A5D0-C36161E56E4A}" srcOrd="2" destOrd="0" presId="urn:microsoft.com/office/officeart/2005/8/layout/orgChart1"/>
    <dgm:cxn modelId="{03842C13-5956-43B3-AC3B-CD5949296BFF}" type="presParOf" srcId="{A1AE5725-ED33-4427-8413-48FBB89DDC23}" destId="{A301CC5C-9963-4101-8825-3F039406A2B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2B377-2FD3-4FE7-916E-29B2AC100EE0}">
      <dsp:nvSpPr>
        <dsp:cNvPr id="0" name=""/>
        <dsp:cNvSpPr/>
      </dsp:nvSpPr>
      <dsp:spPr>
        <a:xfrm>
          <a:off x="5770168" y="2610905"/>
          <a:ext cx="210948" cy="1108479"/>
        </a:xfrm>
        <a:custGeom>
          <a:avLst/>
          <a:gdLst/>
          <a:ahLst/>
          <a:cxnLst/>
          <a:rect l="0" t="0" r="0" b="0"/>
          <a:pathLst>
            <a:path>
              <a:moveTo>
                <a:pt x="0" y="0"/>
              </a:moveTo>
              <a:lnTo>
                <a:pt x="0" y="1108479"/>
              </a:lnTo>
              <a:lnTo>
                <a:pt x="210948" y="110847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8601DA-AF3B-48B8-AD5C-75C7DA883980}">
      <dsp:nvSpPr>
        <dsp:cNvPr id="0" name=""/>
        <dsp:cNvSpPr/>
      </dsp:nvSpPr>
      <dsp:spPr>
        <a:xfrm>
          <a:off x="5770168" y="2610905"/>
          <a:ext cx="210948" cy="394344"/>
        </a:xfrm>
        <a:custGeom>
          <a:avLst/>
          <a:gdLst/>
          <a:ahLst/>
          <a:cxnLst/>
          <a:rect l="0" t="0" r="0" b="0"/>
          <a:pathLst>
            <a:path>
              <a:moveTo>
                <a:pt x="0" y="0"/>
              </a:moveTo>
              <a:lnTo>
                <a:pt x="0" y="394344"/>
              </a:lnTo>
              <a:lnTo>
                <a:pt x="210948" y="39434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5B91E1-CD19-4E94-96E4-A232E5D13A55}">
      <dsp:nvSpPr>
        <dsp:cNvPr id="0" name=""/>
        <dsp:cNvSpPr/>
      </dsp:nvSpPr>
      <dsp:spPr>
        <a:xfrm>
          <a:off x="4267200" y="1626676"/>
          <a:ext cx="2087428" cy="246303"/>
        </a:xfrm>
        <a:custGeom>
          <a:avLst/>
          <a:gdLst/>
          <a:ahLst/>
          <a:cxnLst/>
          <a:rect l="0" t="0" r="0" b="0"/>
          <a:pathLst>
            <a:path>
              <a:moveTo>
                <a:pt x="0" y="0"/>
              </a:moveTo>
              <a:lnTo>
                <a:pt x="0" y="170825"/>
              </a:lnTo>
              <a:lnTo>
                <a:pt x="2087428" y="170825"/>
              </a:lnTo>
              <a:lnTo>
                <a:pt x="2087428" y="246303"/>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7286DC-9874-4AC4-87F9-6944C1CCCE95}">
      <dsp:nvSpPr>
        <dsp:cNvPr id="0" name=""/>
        <dsp:cNvSpPr/>
      </dsp:nvSpPr>
      <dsp:spPr>
        <a:xfrm>
          <a:off x="4468972" y="2475310"/>
          <a:ext cx="488821" cy="150956"/>
        </a:xfrm>
        <a:custGeom>
          <a:avLst/>
          <a:gdLst/>
          <a:ahLst/>
          <a:cxnLst/>
          <a:rect l="0" t="0" r="0" b="0"/>
          <a:pathLst>
            <a:path>
              <a:moveTo>
                <a:pt x="0" y="0"/>
              </a:moveTo>
              <a:lnTo>
                <a:pt x="0" y="75478"/>
              </a:lnTo>
              <a:lnTo>
                <a:pt x="488821" y="75478"/>
              </a:lnTo>
              <a:lnTo>
                <a:pt x="488821" y="150956"/>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39A3C24-1338-48F9-96E9-D838EA2DC55A}">
      <dsp:nvSpPr>
        <dsp:cNvPr id="0" name=""/>
        <dsp:cNvSpPr/>
      </dsp:nvSpPr>
      <dsp:spPr>
        <a:xfrm>
          <a:off x="3492754" y="3169842"/>
          <a:ext cx="155826" cy="452378"/>
        </a:xfrm>
        <a:custGeom>
          <a:avLst/>
          <a:gdLst/>
          <a:ahLst/>
          <a:cxnLst/>
          <a:rect l="0" t="0" r="0" b="0"/>
          <a:pathLst>
            <a:path>
              <a:moveTo>
                <a:pt x="0" y="0"/>
              </a:moveTo>
              <a:lnTo>
                <a:pt x="0" y="452378"/>
              </a:lnTo>
              <a:lnTo>
                <a:pt x="155826" y="452378"/>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B0E9A74-294E-4FEE-9DBE-84443BCDA264}">
      <dsp:nvSpPr>
        <dsp:cNvPr id="0" name=""/>
        <dsp:cNvSpPr/>
      </dsp:nvSpPr>
      <dsp:spPr>
        <a:xfrm>
          <a:off x="3823429" y="2475310"/>
          <a:ext cx="645543" cy="150956"/>
        </a:xfrm>
        <a:custGeom>
          <a:avLst/>
          <a:gdLst/>
          <a:ahLst/>
          <a:cxnLst/>
          <a:rect l="0" t="0" r="0" b="0"/>
          <a:pathLst>
            <a:path>
              <a:moveTo>
                <a:pt x="645543" y="0"/>
              </a:moveTo>
              <a:lnTo>
                <a:pt x="645543" y="75478"/>
              </a:lnTo>
              <a:lnTo>
                <a:pt x="0" y="75478"/>
              </a:lnTo>
              <a:lnTo>
                <a:pt x="0" y="150956"/>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731D6-9D8D-499E-AC48-0DDDF6F769C2}">
      <dsp:nvSpPr>
        <dsp:cNvPr id="0" name=""/>
        <dsp:cNvSpPr/>
      </dsp:nvSpPr>
      <dsp:spPr>
        <a:xfrm>
          <a:off x="4267200" y="1626676"/>
          <a:ext cx="201772" cy="150956"/>
        </a:xfrm>
        <a:custGeom>
          <a:avLst/>
          <a:gdLst/>
          <a:ahLst/>
          <a:cxnLst/>
          <a:rect l="0" t="0" r="0" b="0"/>
          <a:pathLst>
            <a:path>
              <a:moveTo>
                <a:pt x="0" y="0"/>
              </a:moveTo>
              <a:lnTo>
                <a:pt x="0" y="75478"/>
              </a:lnTo>
              <a:lnTo>
                <a:pt x="201772" y="75478"/>
              </a:lnTo>
              <a:lnTo>
                <a:pt x="201772" y="15095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183314-282C-4C79-8A96-56A70C5C4785}">
      <dsp:nvSpPr>
        <dsp:cNvPr id="0" name=""/>
        <dsp:cNvSpPr/>
      </dsp:nvSpPr>
      <dsp:spPr>
        <a:xfrm>
          <a:off x="1905836" y="2412066"/>
          <a:ext cx="219172" cy="1810398"/>
        </a:xfrm>
        <a:custGeom>
          <a:avLst/>
          <a:gdLst/>
          <a:ahLst/>
          <a:cxnLst/>
          <a:rect l="0" t="0" r="0" b="0"/>
          <a:pathLst>
            <a:path>
              <a:moveTo>
                <a:pt x="0" y="0"/>
              </a:moveTo>
              <a:lnTo>
                <a:pt x="0" y="1810398"/>
              </a:lnTo>
              <a:lnTo>
                <a:pt x="219172" y="1810398"/>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2B48E3-3FD5-414A-83E0-70F62777D7F5}">
      <dsp:nvSpPr>
        <dsp:cNvPr id="0" name=""/>
        <dsp:cNvSpPr/>
      </dsp:nvSpPr>
      <dsp:spPr>
        <a:xfrm>
          <a:off x="1905836" y="2412066"/>
          <a:ext cx="230630" cy="1106154"/>
        </a:xfrm>
        <a:custGeom>
          <a:avLst/>
          <a:gdLst/>
          <a:ahLst/>
          <a:cxnLst/>
          <a:rect l="0" t="0" r="0" b="0"/>
          <a:pathLst>
            <a:path>
              <a:moveTo>
                <a:pt x="0" y="0"/>
              </a:moveTo>
              <a:lnTo>
                <a:pt x="0" y="1106154"/>
              </a:lnTo>
              <a:lnTo>
                <a:pt x="230630" y="110615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24B90A-EA98-47A4-9E4A-4BAFB0460D11}">
      <dsp:nvSpPr>
        <dsp:cNvPr id="0" name=""/>
        <dsp:cNvSpPr/>
      </dsp:nvSpPr>
      <dsp:spPr>
        <a:xfrm>
          <a:off x="1905836" y="2412066"/>
          <a:ext cx="219172" cy="422462"/>
        </a:xfrm>
        <a:custGeom>
          <a:avLst/>
          <a:gdLst/>
          <a:ahLst/>
          <a:cxnLst/>
          <a:rect l="0" t="0" r="0" b="0"/>
          <a:pathLst>
            <a:path>
              <a:moveTo>
                <a:pt x="0" y="0"/>
              </a:moveTo>
              <a:lnTo>
                <a:pt x="0" y="422462"/>
              </a:lnTo>
              <a:lnTo>
                <a:pt x="219172" y="42246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EDAD98-EC9B-406D-ACA6-51809746EDA3}">
      <dsp:nvSpPr>
        <dsp:cNvPr id="0" name=""/>
        <dsp:cNvSpPr/>
      </dsp:nvSpPr>
      <dsp:spPr>
        <a:xfrm>
          <a:off x="2490296" y="1626676"/>
          <a:ext cx="1776903" cy="150956"/>
        </a:xfrm>
        <a:custGeom>
          <a:avLst/>
          <a:gdLst/>
          <a:ahLst/>
          <a:cxnLst/>
          <a:rect l="0" t="0" r="0" b="0"/>
          <a:pathLst>
            <a:path>
              <a:moveTo>
                <a:pt x="1776903" y="0"/>
              </a:moveTo>
              <a:lnTo>
                <a:pt x="1776903" y="75478"/>
              </a:lnTo>
              <a:lnTo>
                <a:pt x="0" y="75478"/>
              </a:lnTo>
              <a:lnTo>
                <a:pt x="0" y="150956"/>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0499C7-3833-4FA2-B664-5EEB4B619069}">
      <dsp:nvSpPr>
        <dsp:cNvPr id="0" name=""/>
        <dsp:cNvSpPr/>
      </dsp:nvSpPr>
      <dsp:spPr>
        <a:xfrm>
          <a:off x="4221480" y="758188"/>
          <a:ext cx="91440" cy="150956"/>
        </a:xfrm>
        <a:custGeom>
          <a:avLst/>
          <a:gdLst/>
          <a:ahLst/>
          <a:cxnLst/>
          <a:rect l="0" t="0" r="0" b="0"/>
          <a:pathLst>
            <a:path>
              <a:moveTo>
                <a:pt x="45720" y="0"/>
              </a:moveTo>
              <a:lnTo>
                <a:pt x="45720" y="150956"/>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19FA4CD-BA9C-4A5A-B578-53F117D7C070}">
      <dsp:nvSpPr>
        <dsp:cNvPr id="0" name=""/>
        <dsp:cNvSpPr/>
      </dsp:nvSpPr>
      <dsp:spPr>
        <a:xfrm>
          <a:off x="3289196" y="1829"/>
          <a:ext cx="1956006" cy="756359"/>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b="0" kern="1200" dirty="0"/>
            <a:t>Assistant Controller </a:t>
          </a:r>
        </a:p>
        <a:p>
          <a:pPr lvl="0" algn="ctr" defTabSz="355600">
            <a:lnSpc>
              <a:spcPct val="90000"/>
            </a:lnSpc>
            <a:spcBef>
              <a:spcPct val="0"/>
            </a:spcBef>
            <a:spcAft>
              <a:spcPct val="35000"/>
            </a:spcAft>
          </a:pPr>
          <a:r>
            <a:rPr lang="en-US" sz="800" b="0" kern="1200" dirty="0"/>
            <a:t> Kim Groesbeck</a:t>
          </a:r>
        </a:p>
      </dsp:txBody>
      <dsp:txXfrm>
        <a:off x="3289196" y="1829"/>
        <a:ext cx="1956006" cy="756359"/>
      </dsp:txXfrm>
    </dsp:sp>
    <dsp:sp modelId="{0D94344C-4808-4288-A5D2-937D08331470}">
      <dsp:nvSpPr>
        <dsp:cNvPr id="0" name=""/>
        <dsp:cNvSpPr/>
      </dsp:nvSpPr>
      <dsp:spPr>
        <a:xfrm>
          <a:off x="3292740" y="909145"/>
          <a:ext cx="1948918" cy="717531"/>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b="0" kern="1200" dirty="0"/>
            <a:t>Director of Treasury &amp; Disbursements</a:t>
          </a:r>
        </a:p>
        <a:p>
          <a:pPr lvl="0" algn="ctr" defTabSz="355600">
            <a:lnSpc>
              <a:spcPct val="90000"/>
            </a:lnSpc>
            <a:spcBef>
              <a:spcPct val="0"/>
            </a:spcBef>
            <a:spcAft>
              <a:spcPct val="35000"/>
            </a:spcAft>
          </a:pPr>
          <a:r>
            <a:rPr lang="en-US" sz="800" b="0" kern="1200" dirty="0"/>
            <a:t> Jennifer Riedeman</a:t>
          </a:r>
        </a:p>
      </dsp:txBody>
      <dsp:txXfrm>
        <a:off x="3292740" y="909145"/>
        <a:ext cx="1948918" cy="717531"/>
      </dsp:txXfrm>
    </dsp:sp>
    <dsp:sp modelId="{A2D32E00-7B0C-438A-8EDE-289C949C8AAA}">
      <dsp:nvSpPr>
        <dsp:cNvPr id="0" name=""/>
        <dsp:cNvSpPr/>
      </dsp:nvSpPr>
      <dsp:spPr>
        <a:xfrm>
          <a:off x="1759721" y="1777633"/>
          <a:ext cx="1461149" cy="634433"/>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b="0" kern="1200" dirty="0"/>
            <a:t>Campus Travel Management Supervisor</a:t>
          </a:r>
        </a:p>
        <a:p>
          <a:pPr lvl="0" algn="ctr" defTabSz="355600">
            <a:lnSpc>
              <a:spcPct val="90000"/>
            </a:lnSpc>
            <a:spcBef>
              <a:spcPct val="0"/>
            </a:spcBef>
            <a:spcAft>
              <a:spcPct val="35000"/>
            </a:spcAft>
          </a:pPr>
          <a:r>
            <a:rPr lang="en-US" sz="800" b="0" kern="1200" dirty="0"/>
            <a:t> Tracy England</a:t>
          </a:r>
        </a:p>
      </dsp:txBody>
      <dsp:txXfrm>
        <a:off x="1759721" y="1777633"/>
        <a:ext cx="1461149" cy="634433"/>
      </dsp:txXfrm>
    </dsp:sp>
    <dsp:sp modelId="{734D2ECC-DFD7-495B-B9E8-F039479AEC8B}">
      <dsp:nvSpPr>
        <dsp:cNvPr id="0" name=""/>
        <dsp:cNvSpPr/>
      </dsp:nvSpPr>
      <dsp:spPr>
        <a:xfrm>
          <a:off x="2125008" y="2563023"/>
          <a:ext cx="1134120" cy="543011"/>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b="0" kern="1200" dirty="0"/>
            <a:t> Travel Auditor</a:t>
          </a:r>
        </a:p>
        <a:p>
          <a:pPr lvl="0" algn="ctr" defTabSz="355600">
            <a:lnSpc>
              <a:spcPct val="90000"/>
            </a:lnSpc>
            <a:spcBef>
              <a:spcPct val="0"/>
            </a:spcBef>
            <a:spcAft>
              <a:spcPct val="35000"/>
            </a:spcAft>
          </a:pPr>
          <a:r>
            <a:rPr lang="en-US" sz="800" b="0" kern="1200" dirty="0"/>
            <a:t>Stacey Teixeira</a:t>
          </a:r>
        </a:p>
      </dsp:txBody>
      <dsp:txXfrm>
        <a:off x="2125008" y="2563023"/>
        <a:ext cx="1134120" cy="543011"/>
      </dsp:txXfrm>
    </dsp:sp>
    <dsp:sp modelId="{D4D3B181-5C2E-4B67-8816-CCA012933DE3}">
      <dsp:nvSpPr>
        <dsp:cNvPr id="0" name=""/>
        <dsp:cNvSpPr/>
      </dsp:nvSpPr>
      <dsp:spPr>
        <a:xfrm>
          <a:off x="2136467" y="3246715"/>
          <a:ext cx="1131274" cy="543011"/>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b="0" kern="1200" dirty="0"/>
            <a:t>Travel Analyst</a:t>
          </a:r>
        </a:p>
        <a:p>
          <a:pPr lvl="0" algn="ctr" defTabSz="355600">
            <a:lnSpc>
              <a:spcPct val="90000"/>
            </a:lnSpc>
            <a:spcBef>
              <a:spcPct val="0"/>
            </a:spcBef>
            <a:spcAft>
              <a:spcPct val="35000"/>
            </a:spcAft>
          </a:pPr>
          <a:r>
            <a:rPr lang="en-US" sz="800" b="0" kern="1200" dirty="0"/>
            <a:t> Megan Potts</a:t>
          </a:r>
          <a:endParaRPr lang="en-US" sz="800" kern="1200" dirty="0"/>
        </a:p>
      </dsp:txBody>
      <dsp:txXfrm>
        <a:off x="2136467" y="3246715"/>
        <a:ext cx="1131274" cy="543011"/>
      </dsp:txXfrm>
    </dsp:sp>
    <dsp:sp modelId="{CDA75507-28C2-4DE9-90ED-FA5C565C8878}">
      <dsp:nvSpPr>
        <dsp:cNvPr id="0" name=""/>
        <dsp:cNvSpPr/>
      </dsp:nvSpPr>
      <dsp:spPr>
        <a:xfrm>
          <a:off x="2125008" y="3950959"/>
          <a:ext cx="1131274" cy="543011"/>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b="0" kern="1200" dirty="0"/>
            <a:t>Travel Analyst</a:t>
          </a:r>
        </a:p>
        <a:p>
          <a:pPr lvl="0" algn="ctr" defTabSz="355600">
            <a:lnSpc>
              <a:spcPct val="90000"/>
            </a:lnSpc>
            <a:spcBef>
              <a:spcPct val="0"/>
            </a:spcBef>
            <a:spcAft>
              <a:spcPct val="35000"/>
            </a:spcAft>
          </a:pPr>
          <a:r>
            <a:rPr lang="en-US" sz="800" b="0" kern="1200" dirty="0"/>
            <a:t> Jessica Johnston</a:t>
          </a:r>
        </a:p>
      </dsp:txBody>
      <dsp:txXfrm>
        <a:off x="2125008" y="3950959"/>
        <a:ext cx="1131274" cy="543011"/>
      </dsp:txXfrm>
    </dsp:sp>
    <dsp:sp modelId="{88E49F54-D62D-4B08-84C0-480E302E1C46}">
      <dsp:nvSpPr>
        <dsp:cNvPr id="0" name=""/>
        <dsp:cNvSpPr/>
      </dsp:nvSpPr>
      <dsp:spPr>
        <a:xfrm>
          <a:off x="3863113" y="1777633"/>
          <a:ext cx="1211719" cy="697677"/>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endParaRPr lang="en-US" sz="800" b="0" kern="1200" dirty="0"/>
        </a:p>
        <a:p>
          <a:pPr lvl="0" algn="ctr" defTabSz="355600">
            <a:lnSpc>
              <a:spcPct val="90000"/>
            </a:lnSpc>
            <a:spcBef>
              <a:spcPct val="0"/>
            </a:spcBef>
            <a:spcAft>
              <a:spcPct val="35000"/>
            </a:spcAft>
          </a:pPr>
          <a:r>
            <a:rPr lang="en-US" sz="800" b="0" kern="1200" dirty="0"/>
            <a:t>Treasury &amp; A/P Supervisor </a:t>
          </a:r>
        </a:p>
        <a:p>
          <a:pPr lvl="0" algn="ctr" defTabSz="355600">
            <a:lnSpc>
              <a:spcPct val="90000"/>
            </a:lnSpc>
            <a:spcBef>
              <a:spcPct val="0"/>
            </a:spcBef>
            <a:spcAft>
              <a:spcPct val="35000"/>
            </a:spcAft>
          </a:pPr>
          <a:r>
            <a:rPr lang="en-US" sz="800" b="0" kern="1200" dirty="0"/>
            <a:t> Vacant </a:t>
          </a:r>
        </a:p>
        <a:p>
          <a:pPr lvl="0" algn="ctr" defTabSz="355600">
            <a:lnSpc>
              <a:spcPct val="90000"/>
            </a:lnSpc>
            <a:spcBef>
              <a:spcPct val="0"/>
            </a:spcBef>
            <a:spcAft>
              <a:spcPct val="35000"/>
            </a:spcAft>
          </a:pPr>
          <a:r>
            <a:rPr lang="en-US" sz="800" b="0" kern="1200" dirty="0"/>
            <a:t> </a:t>
          </a:r>
        </a:p>
      </dsp:txBody>
      <dsp:txXfrm>
        <a:off x="3863113" y="1777633"/>
        <a:ext cx="1211719" cy="697677"/>
      </dsp:txXfrm>
    </dsp:sp>
    <dsp:sp modelId="{5A0C050D-4F93-484A-8371-542D30817A41}">
      <dsp:nvSpPr>
        <dsp:cNvPr id="0" name=""/>
        <dsp:cNvSpPr/>
      </dsp:nvSpPr>
      <dsp:spPr>
        <a:xfrm>
          <a:off x="3410085" y="2626266"/>
          <a:ext cx="826687" cy="54357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b="0" kern="1200" dirty="0"/>
            <a:t>A/P Supervisor</a:t>
          </a:r>
        </a:p>
        <a:p>
          <a:pPr lvl="0" algn="ctr" defTabSz="355600">
            <a:lnSpc>
              <a:spcPct val="90000"/>
            </a:lnSpc>
            <a:spcBef>
              <a:spcPct val="0"/>
            </a:spcBef>
            <a:spcAft>
              <a:spcPct val="35000"/>
            </a:spcAft>
          </a:pPr>
          <a:r>
            <a:rPr lang="en-US" sz="800" b="0" kern="1200" dirty="0"/>
            <a:t>Lisa Mora</a:t>
          </a:r>
        </a:p>
      </dsp:txBody>
      <dsp:txXfrm>
        <a:off x="3410085" y="2626266"/>
        <a:ext cx="826687" cy="543575"/>
      </dsp:txXfrm>
    </dsp:sp>
    <dsp:sp modelId="{B1E7DE20-E7E2-4787-8058-8B80FA7C53E0}">
      <dsp:nvSpPr>
        <dsp:cNvPr id="0" name=""/>
        <dsp:cNvSpPr/>
      </dsp:nvSpPr>
      <dsp:spPr>
        <a:xfrm>
          <a:off x="3648580" y="3337688"/>
          <a:ext cx="865454" cy="56906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A/P Accountant Kimberly </a:t>
          </a:r>
          <a:r>
            <a:rPr lang="en-US" sz="600" kern="1200" dirty="0"/>
            <a:t> McComb</a:t>
          </a:r>
        </a:p>
      </dsp:txBody>
      <dsp:txXfrm>
        <a:off x="3648580" y="3337688"/>
        <a:ext cx="865454" cy="569065"/>
      </dsp:txXfrm>
    </dsp:sp>
    <dsp:sp modelId="{28698D53-1F68-42B0-B52E-62C12EB2227E}">
      <dsp:nvSpPr>
        <dsp:cNvPr id="0" name=""/>
        <dsp:cNvSpPr/>
      </dsp:nvSpPr>
      <dsp:spPr>
        <a:xfrm>
          <a:off x="4387729" y="2626266"/>
          <a:ext cx="1140130" cy="56906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Treasury Analyst </a:t>
          </a:r>
        </a:p>
        <a:p>
          <a:pPr lvl="0" algn="ctr" defTabSz="355600">
            <a:lnSpc>
              <a:spcPct val="90000"/>
            </a:lnSpc>
            <a:spcBef>
              <a:spcPct val="0"/>
            </a:spcBef>
            <a:spcAft>
              <a:spcPct val="35000"/>
            </a:spcAft>
          </a:pPr>
          <a:r>
            <a:rPr lang="en-US" sz="800" kern="1200" dirty="0"/>
            <a:t>Denise Cardenas</a:t>
          </a:r>
        </a:p>
      </dsp:txBody>
      <dsp:txXfrm>
        <a:off x="4387729" y="2626266"/>
        <a:ext cx="1140130" cy="569065"/>
      </dsp:txXfrm>
    </dsp:sp>
    <dsp:sp modelId="{C27C8308-7A7D-47B8-B715-38B2C9229230}">
      <dsp:nvSpPr>
        <dsp:cNvPr id="0" name=""/>
        <dsp:cNvSpPr/>
      </dsp:nvSpPr>
      <dsp:spPr>
        <a:xfrm>
          <a:off x="5624053" y="1872980"/>
          <a:ext cx="1461149" cy="737925"/>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Cashiering Manager</a:t>
          </a:r>
        </a:p>
        <a:p>
          <a:pPr lvl="0" algn="ctr" defTabSz="355600">
            <a:lnSpc>
              <a:spcPct val="90000"/>
            </a:lnSpc>
            <a:spcBef>
              <a:spcPct val="0"/>
            </a:spcBef>
            <a:spcAft>
              <a:spcPct val="35000"/>
            </a:spcAft>
          </a:pPr>
          <a:r>
            <a:rPr lang="en-US" sz="800" kern="1200" dirty="0"/>
            <a:t>Carla Krogh</a:t>
          </a:r>
        </a:p>
      </dsp:txBody>
      <dsp:txXfrm>
        <a:off x="5624053" y="1872980"/>
        <a:ext cx="1461149" cy="737925"/>
      </dsp:txXfrm>
    </dsp:sp>
    <dsp:sp modelId="{2539D98E-1579-4031-9FA4-5195143A262F}">
      <dsp:nvSpPr>
        <dsp:cNvPr id="0" name=""/>
        <dsp:cNvSpPr/>
      </dsp:nvSpPr>
      <dsp:spPr>
        <a:xfrm>
          <a:off x="5981117" y="2712085"/>
          <a:ext cx="891706" cy="586328"/>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 Cashier</a:t>
          </a:r>
        </a:p>
        <a:p>
          <a:pPr lvl="0" algn="ctr" defTabSz="355600">
            <a:lnSpc>
              <a:spcPct val="90000"/>
            </a:lnSpc>
            <a:spcBef>
              <a:spcPct val="0"/>
            </a:spcBef>
            <a:spcAft>
              <a:spcPct val="35000"/>
            </a:spcAft>
          </a:pPr>
          <a:r>
            <a:rPr lang="en-US" sz="800" kern="1200" dirty="0"/>
            <a:t>Jan Owens</a:t>
          </a:r>
        </a:p>
      </dsp:txBody>
      <dsp:txXfrm>
        <a:off x="5981117" y="2712085"/>
        <a:ext cx="891706" cy="586328"/>
      </dsp:txXfrm>
    </dsp:sp>
    <dsp:sp modelId="{2FDFE15D-0129-4048-93D5-D3AC94B5C161}">
      <dsp:nvSpPr>
        <dsp:cNvPr id="0" name=""/>
        <dsp:cNvSpPr/>
      </dsp:nvSpPr>
      <dsp:spPr>
        <a:xfrm>
          <a:off x="5981117" y="3426220"/>
          <a:ext cx="891706" cy="586328"/>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a:t>Cashier</a:t>
          </a:r>
        </a:p>
        <a:p>
          <a:pPr lvl="0" algn="ctr" defTabSz="355600">
            <a:lnSpc>
              <a:spcPct val="90000"/>
            </a:lnSpc>
            <a:spcBef>
              <a:spcPct val="0"/>
            </a:spcBef>
            <a:spcAft>
              <a:spcPct val="35000"/>
            </a:spcAft>
          </a:pPr>
          <a:r>
            <a:rPr lang="en-US" sz="800" kern="1200" dirty="0"/>
            <a:t>Alicia Bellusci</a:t>
          </a:r>
        </a:p>
      </dsp:txBody>
      <dsp:txXfrm>
        <a:off x="5981117" y="3426220"/>
        <a:ext cx="891706" cy="586328"/>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A862BC-9488-F846-B759-EAB1829D902D}" type="datetimeFigureOut">
              <a:rPr lang="en-US" smtClean="0"/>
              <a:t>7/29/2019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B1A1B0-0D42-EB49-80AE-FB2292D4B4B4}" type="slidenum">
              <a:rPr lang="en-US" smtClean="0"/>
              <a:t>‹#›</a:t>
            </a:fld>
            <a:endParaRPr lang="en-US"/>
          </a:p>
        </p:txBody>
      </p:sp>
    </p:spTree>
    <p:extLst>
      <p:ext uri="{BB962C8B-B14F-4D97-AF65-F5344CB8AC3E}">
        <p14:creationId xmlns:p14="http://schemas.microsoft.com/office/powerpoint/2010/main" val="2882074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1A1B0-0D42-EB49-80AE-FB2292D4B4B4}" type="slidenum">
              <a:rPr lang="en-US" smtClean="0"/>
              <a:t>1</a:t>
            </a:fld>
            <a:endParaRPr lang="en-US"/>
          </a:p>
        </p:txBody>
      </p:sp>
    </p:spTree>
    <p:extLst>
      <p:ext uri="{BB962C8B-B14F-4D97-AF65-F5344CB8AC3E}">
        <p14:creationId xmlns:p14="http://schemas.microsoft.com/office/powerpoint/2010/main" val="3288841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20</a:t>
            </a:fld>
            <a:endParaRPr lang="en-US"/>
          </a:p>
        </p:txBody>
      </p:sp>
    </p:spTree>
    <p:extLst>
      <p:ext uri="{BB962C8B-B14F-4D97-AF65-F5344CB8AC3E}">
        <p14:creationId xmlns:p14="http://schemas.microsoft.com/office/powerpoint/2010/main" val="1190094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1A1B0-0D42-EB49-80AE-FB2292D4B4B4}" type="slidenum">
              <a:rPr lang="en-US" smtClean="0"/>
              <a:t>21</a:t>
            </a:fld>
            <a:endParaRPr lang="en-US"/>
          </a:p>
        </p:txBody>
      </p:sp>
    </p:spTree>
    <p:extLst>
      <p:ext uri="{BB962C8B-B14F-4D97-AF65-F5344CB8AC3E}">
        <p14:creationId xmlns:p14="http://schemas.microsoft.com/office/powerpoint/2010/main" val="2635279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1A1B0-0D42-EB49-80AE-FB2292D4B4B4}" type="slidenum">
              <a:rPr lang="en-US" smtClean="0"/>
              <a:t>2</a:t>
            </a:fld>
            <a:endParaRPr lang="en-US"/>
          </a:p>
        </p:txBody>
      </p:sp>
    </p:spTree>
    <p:extLst>
      <p:ext uri="{BB962C8B-B14F-4D97-AF65-F5344CB8AC3E}">
        <p14:creationId xmlns:p14="http://schemas.microsoft.com/office/powerpoint/2010/main" val="20951698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1A1B0-0D42-EB49-80AE-FB2292D4B4B4}" type="slidenum">
              <a:rPr lang="en-US" smtClean="0"/>
              <a:t>12</a:t>
            </a:fld>
            <a:endParaRPr lang="en-US"/>
          </a:p>
        </p:txBody>
      </p:sp>
    </p:spTree>
    <p:extLst>
      <p:ext uri="{BB962C8B-B14F-4D97-AF65-F5344CB8AC3E}">
        <p14:creationId xmlns:p14="http://schemas.microsoft.com/office/powerpoint/2010/main" val="2730623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14</a:t>
            </a:fld>
            <a:endParaRPr lang="en-US"/>
          </a:p>
        </p:txBody>
      </p:sp>
    </p:spTree>
    <p:extLst>
      <p:ext uri="{BB962C8B-B14F-4D97-AF65-F5344CB8AC3E}">
        <p14:creationId xmlns:p14="http://schemas.microsoft.com/office/powerpoint/2010/main" val="2868465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15</a:t>
            </a:fld>
            <a:endParaRPr lang="en-US"/>
          </a:p>
        </p:txBody>
      </p:sp>
    </p:spTree>
    <p:extLst>
      <p:ext uri="{BB962C8B-B14F-4D97-AF65-F5344CB8AC3E}">
        <p14:creationId xmlns:p14="http://schemas.microsoft.com/office/powerpoint/2010/main" val="7902554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16</a:t>
            </a:fld>
            <a:endParaRPr lang="en-US"/>
          </a:p>
        </p:txBody>
      </p:sp>
    </p:spTree>
    <p:extLst>
      <p:ext uri="{BB962C8B-B14F-4D97-AF65-F5344CB8AC3E}">
        <p14:creationId xmlns:p14="http://schemas.microsoft.com/office/powerpoint/2010/main" val="285565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8B1A1B0-0D42-EB49-80AE-FB2292D4B4B4}" type="slidenum">
              <a:rPr lang="en-US" smtClean="0"/>
              <a:t>17</a:t>
            </a:fld>
            <a:endParaRPr lang="en-US"/>
          </a:p>
        </p:txBody>
      </p:sp>
    </p:spTree>
    <p:extLst>
      <p:ext uri="{BB962C8B-B14F-4D97-AF65-F5344CB8AC3E}">
        <p14:creationId xmlns:p14="http://schemas.microsoft.com/office/powerpoint/2010/main" val="13724628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18</a:t>
            </a:fld>
            <a:endParaRPr lang="en-US"/>
          </a:p>
        </p:txBody>
      </p:sp>
    </p:spTree>
    <p:extLst>
      <p:ext uri="{BB962C8B-B14F-4D97-AF65-F5344CB8AC3E}">
        <p14:creationId xmlns:p14="http://schemas.microsoft.com/office/powerpoint/2010/main" val="110834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GLACIER</a:t>
            </a:r>
          </a:p>
          <a:p>
            <a:pPr marL="171450" indent="-171450">
              <a:buFont typeface="Arial" panose="020B0604020202020204" pitchFamily="34" charset="0"/>
              <a:buChar char="•"/>
            </a:pPr>
            <a:r>
              <a:rPr lang="en-US" dirty="0" smtClean="0"/>
              <a:t>International</a:t>
            </a:r>
            <a:r>
              <a:rPr lang="en-US" baseline="0" dirty="0" smtClean="0"/>
              <a:t> student fellowship determinations</a:t>
            </a:r>
          </a:p>
          <a:p>
            <a:pPr marL="171450" indent="-171450">
              <a:buFont typeface="Arial" panose="020B0604020202020204" pitchFamily="34" charset="0"/>
              <a:buChar char="•"/>
            </a:pPr>
            <a:r>
              <a:rPr lang="en-US" baseline="0" dirty="0" smtClean="0"/>
              <a:t>Answering student or employee questions (that are not personal income tax questions)</a:t>
            </a:r>
          </a:p>
          <a:p>
            <a:pPr marL="171450" indent="-171450">
              <a:buFont typeface="Arial" panose="020B0604020202020204" pitchFamily="34" charset="0"/>
              <a:buChar char="•"/>
            </a:pPr>
            <a:r>
              <a:rPr lang="en-US" baseline="0" dirty="0" smtClean="0"/>
              <a:t>Honoraria (Guest Speakers), independent contractor, visiting scholar payment tax determinations</a:t>
            </a:r>
            <a:endParaRPr lang="en-US" dirty="0" smtClean="0"/>
          </a:p>
          <a:p>
            <a:endParaRPr lang="en-US" dirty="0" smtClean="0"/>
          </a:p>
          <a:p>
            <a:r>
              <a:rPr lang="en-US" dirty="0" smtClean="0"/>
              <a:t>Sales and Use Tax</a:t>
            </a:r>
          </a:p>
          <a:p>
            <a:pPr marL="171450" indent="-171450">
              <a:buFont typeface="Arial" panose="020B0604020202020204" pitchFamily="34" charset="0"/>
              <a:buChar char="•"/>
            </a:pPr>
            <a:r>
              <a:rPr lang="en-US" dirty="0" smtClean="0"/>
              <a:t>Monthly payments</a:t>
            </a:r>
          </a:p>
          <a:p>
            <a:pPr marL="171450" indent="-171450">
              <a:buFont typeface="Arial" panose="020B0604020202020204" pitchFamily="34" charset="0"/>
              <a:buChar char="•"/>
            </a:pPr>
            <a:r>
              <a:rPr lang="en-US" dirty="0" smtClean="0"/>
              <a:t>Quarterly tax returns</a:t>
            </a:r>
          </a:p>
          <a:p>
            <a:pPr marL="171450" indent="-171450">
              <a:buFont typeface="Arial" panose="020B0604020202020204" pitchFamily="34" charset="0"/>
              <a:buChar char="•"/>
            </a:pPr>
            <a:r>
              <a:rPr lang="en-US" dirty="0" smtClean="0"/>
              <a:t>Partial Tax Exemption determinations on research equipment</a:t>
            </a:r>
          </a:p>
          <a:p>
            <a:pPr marL="171450" indent="-171450">
              <a:buFont typeface="Arial" panose="020B0604020202020204" pitchFamily="34" charset="0"/>
              <a:buChar char="•"/>
            </a:pPr>
            <a:r>
              <a:rPr lang="en-US" dirty="0" smtClean="0"/>
              <a:t>Resale certificates</a:t>
            </a:r>
          </a:p>
          <a:p>
            <a:pPr marL="171450" indent="-171450">
              <a:buFont typeface="Arial" panose="020B0604020202020204" pitchFamily="34" charset="0"/>
              <a:buChar char="•"/>
            </a:pPr>
            <a:r>
              <a:rPr lang="en-US" dirty="0" smtClean="0"/>
              <a:t>CDTFA inquiry</a:t>
            </a:r>
            <a:r>
              <a:rPr lang="en-US" baseline="0" dirty="0" smtClean="0"/>
              <a:t> notices</a:t>
            </a:r>
          </a:p>
          <a:p>
            <a:pPr marL="171450" indent="-171450">
              <a:buFont typeface="Arial" panose="020B0604020202020204" pitchFamily="34" charset="0"/>
              <a:buChar char="•"/>
            </a:pPr>
            <a:r>
              <a:rPr lang="en-US" baseline="0" dirty="0" smtClean="0"/>
              <a:t>Departmental questions on taxability</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E-Waste</a:t>
            </a:r>
          </a:p>
          <a:p>
            <a:pPr marL="171450" indent="-171450">
              <a:buFont typeface="Arial" panose="020B0604020202020204" pitchFamily="34" charset="0"/>
              <a:buChar char="•"/>
            </a:pPr>
            <a:r>
              <a:rPr lang="en-US" baseline="0" dirty="0" smtClean="0"/>
              <a:t>Fees for sales of certain electronic products (</a:t>
            </a:r>
            <a:r>
              <a:rPr lang="en-US" baseline="0" dirty="0" err="1" smtClean="0"/>
              <a:t>ipads</a:t>
            </a:r>
            <a:r>
              <a:rPr lang="en-US" baseline="0" dirty="0" smtClean="0"/>
              <a:t>/monitors, etc.) that pays for the safe recycling.  I work with Bookstore to reconcile and report annually.</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Property Tax Forms</a:t>
            </a:r>
          </a:p>
          <a:p>
            <a:pPr marL="171450" indent="-171450">
              <a:buFont typeface="Arial" panose="020B0604020202020204" pitchFamily="34" charset="0"/>
              <a:buChar char="•"/>
            </a:pPr>
            <a:r>
              <a:rPr lang="en-US" baseline="0" dirty="0" smtClean="0"/>
              <a:t>Submit exemption forms to the County.  </a:t>
            </a:r>
          </a:p>
          <a:p>
            <a:pPr marL="171450" indent="-171450">
              <a:buFont typeface="Arial" panose="020B0604020202020204" pitchFamily="34" charset="0"/>
              <a:buChar char="•"/>
            </a:pPr>
            <a:r>
              <a:rPr lang="en-US" baseline="0" dirty="0" smtClean="0"/>
              <a:t>Received over $243,000 in property tax refunds this year.</a:t>
            </a:r>
          </a:p>
          <a:p>
            <a:endParaRPr lang="en-US" dirty="0" smtClean="0"/>
          </a:p>
          <a:p>
            <a:r>
              <a:rPr lang="en-US" dirty="0" smtClean="0"/>
              <a:t>UBIT</a:t>
            </a:r>
          </a:p>
          <a:p>
            <a:pPr marL="171450" indent="-171450">
              <a:buFont typeface="Arial" panose="020B0604020202020204" pitchFamily="34" charset="0"/>
              <a:buChar char="•"/>
            </a:pPr>
            <a:r>
              <a:rPr lang="en-US" dirty="0" smtClean="0"/>
              <a:t>I</a:t>
            </a:r>
            <a:r>
              <a:rPr lang="en-US" baseline="0" dirty="0" smtClean="0"/>
              <a:t> look at all of our miscellaneous revenue agreements</a:t>
            </a:r>
            <a:endParaRPr lang="en-US" dirty="0" smtClean="0"/>
          </a:p>
          <a:p>
            <a:pPr marL="171450" indent="-171450">
              <a:buFont typeface="Arial" panose="020B0604020202020204" pitchFamily="34" charset="0"/>
              <a:buChar char="•"/>
            </a:pPr>
            <a:r>
              <a:rPr lang="en-US" dirty="0" smtClean="0"/>
              <a:t>Qualified</a:t>
            </a:r>
            <a:r>
              <a:rPr lang="en-US" baseline="0" dirty="0" smtClean="0"/>
              <a:t> Transportation Fringe Benefits</a:t>
            </a:r>
          </a:p>
          <a:p>
            <a:pPr marL="171450" indent="-171450">
              <a:buFont typeface="Arial" panose="020B0604020202020204" pitchFamily="34" charset="0"/>
              <a:buChar char="•"/>
            </a:pPr>
            <a:r>
              <a:rPr lang="en-US" baseline="0" dirty="0" smtClean="0"/>
              <a:t>Rec Center Fees</a:t>
            </a:r>
          </a:p>
          <a:p>
            <a:pPr marL="171450" indent="-171450">
              <a:buFont typeface="Arial" panose="020B0604020202020204" pitchFamily="34" charset="0"/>
              <a:buChar char="•"/>
            </a:pPr>
            <a:r>
              <a:rPr lang="en-US" baseline="0" dirty="0" smtClean="0"/>
              <a:t>PD </a:t>
            </a:r>
            <a:r>
              <a:rPr lang="en-US" baseline="0" dirty="0" err="1" smtClean="0"/>
              <a:t>LiveScan</a:t>
            </a:r>
            <a:endParaRPr lang="en-US" baseline="0" dirty="0" smtClean="0"/>
          </a:p>
          <a:p>
            <a:pPr marL="171450" indent="-171450">
              <a:buFont typeface="Arial" panose="020B0604020202020204" pitchFamily="34" charset="0"/>
              <a:buChar char="•"/>
            </a:pPr>
            <a:r>
              <a:rPr lang="en-US" baseline="0" dirty="0" smtClean="0"/>
              <a:t>Campus Store sales to the general public</a:t>
            </a:r>
          </a:p>
          <a:p>
            <a:pPr marL="171450" indent="-171450">
              <a:buFont typeface="Arial" panose="020B0604020202020204" pitchFamily="34" charset="0"/>
              <a:buChar char="•"/>
            </a:pPr>
            <a:endParaRPr lang="en-US" baseline="0" dirty="0" smtClean="0"/>
          </a:p>
          <a:p>
            <a:pPr marL="0" indent="0">
              <a:buFont typeface="Arial" panose="020B0604020202020204" pitchFamily="34" charset="0"/>
              <a:buNone/>
            </a:pPr>
            <a:r>
              <a:rPr lang="en-US" baseline="0" dirty="0" smtClean="0"/>
              <a:t>Foundation taxes (work with Accounting and External Relations)</a:t>
            </a:r>
          </a:p>
          <a:p>
            <a:pPr marL="171450" indent="-171450">
              <a:buFont typeface="Arial" panose="020B0604020202020204" pitchFamily="34" charset="0"/>
              <a:buChar char="•"/>
            </a:pPr>
            <a:r>
              <a:rPr lang="en-US" baseline="0" dirty="0" smtClean="0"/>
              <a:t>Annual CA tax return payments</a:t>
            </a:r>
          </a:p>
          <a:p>
            <a:pPr marL="171450" indent="-171450">
              <a:buFont typeface="Arial" panose="020B0604020202020204" pitchFamily="34" charset="0"/>
              <a:buChar char="•"/>
            </a:pPr>
            <a:r>
              <a:rPr lang="en-US" baseline="0" dirty="0" smtClean="0"/>
              <a:t>Annual raffle registration and raffle report filings</a:t>
            </a:r>
          </a:p>
          <a:p>
            <a:pPr marL="171450" indent="-171450">
              <a:buFont typeface="Arial" panose="020B0604020202020204" pitchFamily="34" charset="0"/>
              <a:buChar char="•"/>
            </a:pPr>
            <a:r>
              <a:rPr lang="en-US" baseline="0" dirty="0" smtClean="0"/>
              <a:t>Biennial Secretary of State filing</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8B1A1B0-0D42-EB49-80AE-FB2292D4B4B4}" type="slidenum">
              <a:rPr lang="en-US" smtClean="0"/>
              <a:t>19</a:t>
            </a:fld>
            <a:endParaRPr lang="en-US"/>
          </a:p>
        </p:txBody>
      </p:sp>
    </p:spTree>
    <p:extLst>
      <p:ext uri="{BB962C8B-B14F-4D97-AF65-F5344CB8AC3E}">
        <p14:creationId xmlns:p14="http://schemas.microsoft.com/office/powerpoint/2010/main" val="3600781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20446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3690734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428463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013058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lumMod val="8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2024511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3879394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841788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2827115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174595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3613263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F5F6476-512C-0A4A-842E-CF2A7581442D}" type="datetimeFigureOut">
              <a:rPr lang="en-US" smtClean="0"/>
              <a:t>7/29/2019</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61042FA-03B1-6A43-AB9C-EC0B94E3E7DB}" type="slidenum">
              <a:rPr lang="en-US" smtClean="0"/>
              <a:t>‹#›</a:t>
            </a:fld>
            <a:endParaRPr lang="en-US"/>
          </a:p>
        </p:txBody>
      </p:sp>
    </p:spTree>
    <p:extLst>
      <p:ext uri="{BB962C8B-B14F-4D97-AF65-F5344CB8AC3E}">
        <p14:creationId xmlns:p14="http://schemas.microsoft.com/office/powerpoint/2010/main" val="1844734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657D4C52-1C8B-DD4D-B46A-2677D01D9022}"/>
              </a:ext>
            </a:extLst>
          </p:cNvPr>
          <p:cNvPicPr>
            <a:picLocks noChangeAspect="1"/>
          </p:cNvPicPr>
          <p:nvPr userDrawn="1"/>
        </p:nvPicPr>
        <p:blipFill>
          <a:blip r:embed="rId13">
            <a:alphaModFix/>
            <a:duotone>
              <a:prstClr val="black"/>
              <a:srgbClr val="0A2853">
                <a:tint val="45000"/>
                <a:satMod val="400000"/>
              </a:srgbClr>
            </a:duotone>
            <a:extLst>
              <a:ext uri="{BEBA8EAE-BF5A-486C-A8C5-ECC9F3942E4B}">
                <a14:imgProps xmlns:a14="http://schemas.microsoft.com/office/drawing/2010/main">
                  <a14:imgLayer>
                    <a14:imgEffect>
                      <a14:colorTemperature colorTemp="5900"/>
                    </a14:imgEffect>
                    <a14:imgEffect>
                      <a14:saturation sat="0"/>
                    </a14:imgEffect>
                  </a14:imgLayer>
                </a14:imgProps>
              </a:ext>
              <a:ext uri="{28A0092B-C50C-407E-A947-70E740481C1C}">
                <a14:useLocalDpi xmlns:a14="http://schemas.microsoft.com/office/drawing/2010/main" val="0"/>
              </a:ext>
            </a:extLst>
          </a:blip>
          <a:stretch>
            <a:fillRect/>
          </a:stretch>
        </p:blipFill>
        <p:spPr>
          <a:xfrm>
            <a:off x="9498842" y="6263349"/>
            <a:ext cx="2351396" cy="288045"/>
          </a:xfrm>
          <a:prstGeom prst="rect">
            <a:avLst/>
          </a:prstGeom>
          <a:noFill/>
          <a:ln>
            <a:noFill/>
          </a:ln>
        </p:spPr>
      </p:pic>
      <p:pic>
        <p:nvPicPr>
          <p:cNvPr id="10" name="Picture 9">
            <a:extLst>
              <a:ext uri="{FF2B5EF4-FFF2-40B4-BE49-F238E27FC236}">
                <a16:creationId xmlns:a16="http://schemas.microsoft.com/office/drawing/2014/main" id="{C90CE524-DA6E-B040-9216-B90AC3CB7D63}"/>
              </a:ext>
            </a:extLst>
          </p:cNvPr>
          <p:cNvPicPr>
            <a:picLocks noChangeAspect="1"/>
          </p:cNvPicPr>
          <p:nvPr userDrawn="1"/>
        </p:nvPicPr>
        <p:blipFill>
          <a:blip r:embed="rId13">
            <a:alphaModFix/>
            <a:duotone>
              <a:prstClr val="black"/>
              <a:srgbClr val="0A2853">
                <a:tint val="45000"/>
                <a:satMod val="400000"/>
              </a:srgbClr>
            </a:duotone>
            <a:extLst>
              <a:ext uri="{BEBA8EAE-BF5A-486C-A8C5-ECC9F3942E4B}">
                <a14:imgProps xmlns:a14="http://schemas.microsoft.com/office/drawing/2010/main">
                  <a14:imgLayer>
                    <a14:imgEffect>
                      <a14:colorTemperature colorTemp="5900"/>
                    </a14:imgEffect>
                    <a14:imgEffect>
                      <a14:saturation sat="0"/>
                    </a14:imgEffect>
                  </a14:imgLayer>
                </a14:imgProps>
              </a:ext>
              <a:ext uri="{28A0092B-C50C-407E-A947-70E740481C1C}">
                <a14:useLocalDpi xmlns:a14="http://schemas.microsoft.com/office/drawing/2010/main" val="0"/>
              </a:ext>
            </a:extLst>
          </a:blip>
          <a:stretch>
            <a:fillRect/>
          </a:stretch>
        </p:blipFill>
        <p:spPr>
          <a:xfrm>
            <a:off x="9498842" y="6263348"/>
            <a:ext cx="2351396" cy="288045"/>
          </a:xfrm>
          <a:prstGeom prst="rect">
            <a:avLst/>
          </a:prstGeom>
          <a:noFill/>
          <a:ln>
            <a:noFill/>
          </a:ln>
        </p:spPr>
      </p:pic>
      <p:cxnSp>
        <p:nvCxnSpPr>
          <p:cNvPr id="12" name="直接连接符 27">
            <a:extLst>
              <a:ext uri="{FF2B5EF4-FFF2-40B4-BE49-F238E27FC236}">
                <a16:creationId xmlns:a16="http://schemas.microsoft.com/office/drawing/2014/main" id="{2600BAD2-2C04-EB45-93E9-4407C5ABC0E2}"/>
              </a:ext>
            </a:extLst>
          </p:cNvPr>
          <p:cNvCxnSpPr>
            <a:cxnSpLocks/>
          </p:cNvCxnSpPr>
          <p:nvPr userDrawn="1"/>
        </p:nvCxnSpPr>
        <p:spPr>
          <a:xfrm>
            <a:off x="817180" y="1690688"/>
            <a:ext cx="11353800"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682763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2000" b="0" i="0" kern="1200">
          <a:solidFill>
            <a:schemeClr val="tx1"/>
          </a:solidFill>
          <a:latin typeface="Century Gothic" panose="020B0502020202020204" pitchFamily="34" charset="0"/>
          <a:ea typeface="DengXian Light" panose="02010600030101010101"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DengXian" panose="02010600030101010101" pitchFamily="2" charset="-122"/>
          <a:ea typeface="DengXia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E413-6E0D-F64F-B026-CEBEB6745CBC}"/>
              </a:ext>
            </a:extLst>
          </p:cNvPr>
          <p:cNvSpPr>
            <a:spLocks noGrp="1"/>
          </p:cNvSpPr>
          <p:nvPr>
            <p:ph type="title"/>
          </p:nvPr>
        </p:nvSpPr>
        <p:spPr>
          <a:xfrm>
            <a:off x="838200" y="3202726"/>
            <a:ext cx="10515600" cy="803195"/>
          </a:xfrm>
        </p:spPr>
        <p:txBody>
          <a:bodyPr>
            <a:normAutofit/>
          </a:bodyPr>
          <a:lstStyle/>
          <a:p>
            <a:pPr algn="ctr"/>
            <a:r>
              <a:rPr lang="en-US" sz="4000" dirty="0" smtClean="0">
                <a:solidFill>
                  <a:srgbClr val="002856"/>
                </a:solidFill>
              </a:rPr>
              <a:t>Business and Financial Services</a:t>
            </a:r>
            <a:endParaRPr lang="en-US" sz="4000" dirty="0">
              <a:solidFill>
                <a:srgbClr val="002856"/>
              </a:solidFill>
            </a:endParaRPr>
          </a:p>
        </p:txBody>
      </p:sp>
      <p:sp>
        <p:nvSpPr>
          <p:cNvPr id="3" name="Text Placeholder 2">
            <a:extLst>
              <a:ext uri="{FF2B5EF4-FFF2-40B4-BE49-F238E27FC236}">
                <a16:creationId xmlns:a16="http://schemas.microsoft.com/office/drawing/2014/main" id="{B489D265-5601-BB45-AFCE-B46995D248AC}"/>
              </a:ext>
            </a:extLst>
          </p:cNvPr>
          <p:cNvSpPr>
            <a:spLocks noGrp="1"/>
          </p:cNvSpPr>
          <p:nvPr>
            <p:ph type="body" idx="1"/>
          </p:nvPr>
        </p:nvSpPr>
        <p:spPr>
          <a:xfrm>
            <a:off x="838200" y="4005921"/>
            <a:ext cx="10515600" cy="477589"/>
          </a:xfrm>
        </p:spPr>
        <p:txBody>
          <a:bodyPr>
            <a:normAutofit/>
          </a:bodyPr>
          <a:lstStyle/>
          <a:p>
            <a:pPr algn="ctr"/>
            <a:r>
              <a:rPr lang="en-US" sz="2800" dirty="0">
                <a:solidFill>
                  <a:schemeClr val="tx1"/>
                </a:solidFill>
                <a:latin typeface="Century Gothic" panose="020B0502020202020204" pitchFamily="34" charset="0"/>
              </a:rPr>
              <a:t>Lunch &amp; Learn Summer Series</a:t>
            </a:r>
          </a:p>
        </p:txBody>
      </p:sp>
      <p:pic>
        <p:nvPicPr>
          <p:cNvPr id="8" name="Picture 7">
            <a:extLst>
              <a:ext uri="{FF2B5EF4-FFF2-40B4-BE49-F238E27FC236}">
                <a16:creationId xmlns:a16="http://schemas.microsoft.com/office/drawing/2014/main" id="{E91C1E11-43B6-F54A-AF3B-160910004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7860" y="829590"/>
            <a:ext cx="2022490" cy="2022490"/>
          </a:xfrm>
          <a:prstGeom prst="rect">
            <a:avLst/>
          </a:prstGeom>
        </p:spPr>
      </p:pic>
      <p:sp>
        <p:nvSpPr>
          <p:cNvPr id="5" name="Text Placeholder 2">
            <a:extLst>
              <a:ext uri="{FF2B5EF4-FFF2-40B4-BE49-F238E27FC236}">
                <a16:creationId xmlns:a16="http://schemas.microsoft.com/office/drawing/2014/main" id="{2DD3BE33-AC05-8F4A-A358-22E64536DCE4}"/>
              </a:ext>
            </a:extLst>
          </p:cNvPr>
          <p:cNvSpPr txBox="1">
            <a:spLocks/>
          </p:cNvSpPr>
          <p:nvPr/>
        </p:nvSpPr>
        <p:spPr>
          <a:xfrm>
            <a:off x="838200" y="4483509"/>
            <a:ext cx="10515600" cy="47758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r>
              <a:rPr lang="en-US" sz="1800" dirty="0">
                <a:solidFill>
                  <a:schemeClr val="tx1">
                    <a:lumMod val="75000"/>
                    <a:lumOff val="25000"/>
                  </a:schemeClr>
                </a:solidFill>
                <a:latin typeface="Century Gothic" panose="020B0502020202020204" pitchFamily="34" charset="0"/>
              </a:rPr>
              <a:t>July 30, 2019</a:t>
            </a:r>
          </a:p>
          <a:p>
            <a:pPr algn="ctr"/>
            <a:endParaRPr lang="en-US" sz="1800" dirty="0">
              <a:solidFill>
                <a:schemeClr val="tx1">
                  <a:lumMod val="75000"/>
                  <a:lumOff val="25000"/>
                </a:schemeClr>
              </a:solidFill>
              <a:latin typeface="Century Gothic" panose="020B0502020202020204" pitchFamily="34" charset="0"/>
            </a:endParaRPr>
          </a:p>
        </p:txBody>
      </p:sp>
      <p:sp>
        <p:nvSpPr>
          <p:cNvPr id="6" name="Text Placeholder 2">
            <a:extLst>
              <a:ext uri="{FF2B5EF4-FFF2-40B4-BE49-F238E27FC236}">
                <a16:creationId xmlns:a16="http://schemas.microsoft.com/office/drawing/2014/main" id="{2EBE8F38-1E07-1848-B5AF-1DAFC2280557}"/>
              </a:ext>
            </a:extLst>
          </p:cNvPr>
          <p:cNvSpPr txBox="1">
            <a:spLocks/>
          </p:cNvSpPr>
          <p:nvPr/>
        </p:nvSpPr>
        <p:spPr>
          <a:xfrm>
            <a:off x="838200" y="4961097"/>
            <a:ext cx="10515600" cy="9243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1800" dirty="0" smtClean="0">
              <a:solidFill>
                <a:schemeClr val="tx1">
                  <a:lumMod val="75000"/>
                  <a:lumOff val="25000"/>
                </a:schemeClr>
              </a:solidFill>
              <a:latin typeface="Century Gothic" panose="020B0502020202020204" pitchFamily="34" charset="0"/>
            </a:endParaRPr>
          </a:p>
          <a:p>
            <a:pPr algn="ctr"/>
            <a:r>
              <a:rPr lang="en-US" sz="2000" dirty="0" smtClean="0">
                <a:solidFill>
                  <a:schemeClr val="tx1">
                    <a:lumMod val="75000"/>
                    <a:lumOff val="25000"/>
                  </a:schemeClr>
                </a:solidFill>
                <a:latin typeface="Century Gothic" panose="020B0502020202020204" pitchFamily="34" charset="0"/>
              </a:rPr>
              <a:t>Kim Groesbeck, Interim Assistant Vice Chancellor and Campus Controller </a:t>
            </a:r>
            <a:endParaRPr lang="en-US" sz="2000" dirty="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36976553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1850" y="717444"/>
            <a:ext cx="10515600" cy="523220"/>
          </a:xfrm>
          <a:prstGeom prst="rect">
            <a:avLst/>
          </a:prstGeom>
        </p:spPr>
        <p:txBody>
          <a:bodyPr wrap="square">
            <a:spAutoFit/>
          </a:bodyPr>
          <a:lstStyle/>
          <a:p>
            <a:r>
              <a:rPr lang="en-US" sz="2800" dirty="0">
                <a:solidFill>
                  <a:srgbClr val="000000"/>
                </a:solidFill>
                <a:latin typeface="Century Gothic" panose="020B0502020202020204" pitchFamily="34" charset="0"/>
                <a:ea typeface="DengXian Light" panose="02010600030101010101" pitchFamily="2" charset="-122"/>
              </a:rPr>
              <a:t>Major Functions &amp; Services</a:t>
            </a:r>
            <a:endParaRPr lang="en-US" sz="2800" dirty="0"/>
          </a:p>
        </p:txBody>
      </p:sp>
      <p:sp>
        <p:nvSpPr>
          <p:cNvPr id="5" name="Rectangle 4"/>
          <p:cNvSpPr/>
          <p:nvPr/>
        </p:nvSpPr>
        <p:spPr>
          <a:xfrm>
            <a:off x="831850" y="1842218"/>
            <a:ext cx="10515600" cy="3416320"/>
          </a:xfrm>
          <a:prstGeom prst="rect">
            <a:avLst/>
          </a:prstGeom>
        </p:spPr>
        <p:txBody>
          <a:bodyPr wrap="square">
            <a:spAutoFit/>
          </a:bodyPr>
          <a:lstStyle/>
          <a:p>
            <a:r>
              <a:rPr lang="en-US" sz="2400" dirty="0" smtClean="0"/>
              <a:t>PAYROLL ACCOUNTING/UCPATH</a:t>
            </a:r>
          </a:p>
          <a:p>
            <a:pPr marL="285750" indent="-285750">
              <a:buFont typeface="Arial" panose="020B0604020202020204" pitchFamily="34" charset="0"/>
              <a:buChar char="•"/>
            </a:pPr>
            <a:r>
              <a:rPr lang="en-US" sz="2400" dirty="0" err="1" smtClean="0"/>
              <a:t>UCPath</a:t>
            </a:r>
            <a:r>
              <a:rPr lang="en-US" sz="2400" dirty="0" smtClean="0"/>
              <a:t>/GL </a:t>
            </a:r>
            <a:r>
              <a:rPr lang="en-US" sz="2400" dirty="0"/>
              <a:t>Reconciliation</a:t>
            </a:r>
          </a:p>
          <a:p>
            <a:pPr marL="285750" indent="-285750">
              <a:buFont typeface="Arial" panose="020B0604020202020204" pitchFamily="34" charset="0"/>
              <a:buChar char="•"/>
            </a:pPr>
            <a:r>
              <a:rPr lang="en-US" sz="2400" dirty="0"/>
              <a:t>Suspense Account Review</a:t>
            </a:r>
          </a:p>
          <a:p>
            <a:pPr marL="285750" indent="-285750">
              <a:buFont typeface="Arial" panose="020B0604020202020204" pitchFamily="34" charset="0"/>
              <a:buChar char="•"/>
            </a:pPr>
            <a:r>
              <a:rPr lang="en-US" sz="2400" dirty="0"/>
              <a:t>CBR &amp; GAEL reviews and reconciliations including annual update of rates to </a:t>
            </a:r>
            <a:r>
              <a:rPr lang="en-US" sz="2400" dirty="0" err="1"/>
              <a:t>UCPath</a:t>
            </a:r>
            <a:endParaRPr lang="en-US" sz="2400" dirty="0"/>
          </a:p>
          <a:p>
            <a:pPr marL="285750" indent="-285750">
              <a:buFont typeface="Arial" panose="020B0604020202020204" pitchFamily="34" charset="0"/>
              <a:buChar char="•"/>
            </a:pPr>
            <a:r>
              <a:rPr lang="en-US" sz="2400" dirty="0"/>
              <a:t>Vacation accruals &amp; compensated absences</a:t>
            </a:r>
          </a:p>
          <a:p>
            <a:pPr marL="285750" indent="-285750">
              <a:buFont typeface="Arial" panose="020B0604020202020204" pitchFamily="34" charset="0"/>
              <a:buChar char="•"/>
            </a:pPr>
            <a:r>
              <a:rPr lang="en-US" sz="2400" dirty="0"/>
              <a:t>UCRP entries</a:t>
            </a:r>
          </a:p>
          <a:p>
            <a:pPr marL="285750" indent="-285750">
              <a:buFont typeface="Arial" panose="020B0604020202020204" pitchFamily="34" charset="0"/>
              <a:buChar char="•"/>
            </a:pPr>
            <a:r>
              <a:rPr lang="en-US" sz="2400" dirty="0" err="1"/>
              <a:t>UCPath</a:t>
            </a:r>
            <a:r>
              <a:rPr lang="en-US" sz="2400" dirty="0"/>
              <a:t> updates for structure and manual overrides</a:t>
            </a:r>
          </a:p>
          <a:p>
            <a:pPr marL="285750" indent="-285750">
              <a:buFont typeface="Arial" panose="020B0604020202020204" pitchFamily="34" charset="0"/>
              <a:buChar char="•"/>
            </a:pPr>
            <a:r>
              <a:rPr lang="en-US" sz="2400" dirty="0"/>
              <a:t>Journal required for payroll</a:t>
            </a:r>
          </a:p>
        </p:txBody>
      </p:sp>
    </p:spTree>
    <p:extLst>
      <p:ext uri="{BB962C8B-B14F-4D97-AF65-F5344CB8AC3E}">
        <p14:creationId xmlns:p14="http://schemas.microsoft.com/office/powerpoint/2010/main" val="1549046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1850" y="697780"/>
            <a:ext cx="10445750" cy="523220"/>
          </a:xfrm>
          <a:prstGeom prst="rect">
            <a:avLst/>
          </a:prstGeom>
        </p:spPr>
        <p:txBody>
          <a:bodyPr wrap="square">
            <a:spAutoFit/>
          </a:bodyPr>
          <a:lstStyle/>
          <a:p>
            <a:r>
              <a:rPr lang="en-US" sz="2800" dirty="0"/>
              <a:t>Major Initiatives &amp; Projects</a:t>
            </a:r>
          </a:p>
        </p:txBody>
      </p:sp>
      <p:sp>
        <p:nvSpPr>
          <p:cNvPr id="2" name="Rectangle 1"/>
          <p:cNvSpPr/>
          <p:nvPr/>
        </p:nvSpPr>
        <p:spPr>
          <a:xfrm>
            <a:off x="831850" y="1794753"/>
            <a:ext cx="10445750" cy="1569660"/>
          </a:xfrm>
          <a:prstGeom prst="rect">
            <a:avLst/>
          </a:prstGeom>
        </p:spPr>
        <p:txBody>
          <a:bodyPr wrap="square">
            <a:spAutoFit/>
          </a:bodyPr>
          <a:lstStyle/>
          <a:p>
            <a:r>
              <a:rPr lang="en-US" sz="2400" dirty="0">
                <a:latin typeface="Calibri" panose="020F0502020204030204" pitchFamily="34" charset="0"/>
                <a:ea typeface="Calibri" panose="020F0502020204030204" pitchFamily="34" charset="0"/>
              </a:rPr>
              <a:t>Fiscal Close 18-19</a:t>
            </a:r>
          </a:p>
          <a:p>
            <a:r>
              <a:rPr lang="en-US" sz="2400" dirty="0">
                <a:latin typeface="Calibri" panose="020F0502020204030204" pitchFamily="34" charset="0"/>
                <a:ea typeface="Calibri" panose="020F0502020204030204" pitchFamily="34" charset="0"/>
              </a:rPr>
              <a:t>Alpha Financials Project – Development of New Financial System</a:t>
            </a:r>
          </a:p>
          <a:p>
            <a:r>
              <a:rPr lang="en-US" sz="2400" dirty="0" err="1">
                <a:latin typeface="Calibri" panose="020F0502020204030204" pitchFamily="34" charset="0"/>
                <a:ea typeface="Calibri" panose="020F0502020204030204" pitchFamily="34" charset="0"/>
              </a:rPr>
              <a:t>CCoA</a:t>
            </a:r>
            <a:r>
              <a:rPr lang="en-US" sz="2400" dirty="0">
                <a:latin typeface="Calibri" panose="020F0502020204030204" pitchFamily="34" charset="0"/>
                <a:ea typeface="Calibri" panose="020F0502020204030204" pitchFamily="34" charset="0"/>
              </a:rPr>
              <a:t> – Common Chart of Accounts conversion </a:t>
            </a:r>
          </a:p>
          <a:p>
            <a:r>
              <a:rPr lang="en-US" sz="2400" dirty="0">
                <a:latin typeface="Calibri" panose="020F0502020204030204" pitchFamily="34" charset="0"/>
                <a:ea typeface="Calibri" panose="020F0502020204030204" pitchFamily="34" charset="0"/>
              </a:rPr>
              <a:t>Final Fiscal Close 19-20 and conversion of balances to new financial system</a:t>
            </a:r>
          </a:p>
        </p:txBody>
      </p:sp>
    </p:spTree>
    <p:extLst>
      <p:ext uri="{BB962C8B-B14F-4D97-AF65-F5344CB8AC3E}">
        <p14:creationId xmlns:p14="http://schemas.microsoft.com/office/powerpoint/2010/main" val="3625986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E413-6E0D-F64F-B026-CEBEB6745CBC}"/>
              </a:ext>
            </a:extLst>
          </p:cNvPr>
          <p:cNvSpPr>
            <a:spLocks noGrp="1"/>
          </p:cNvSpPr>
          <p:nvPr>
            <p:ph type="title"/>
          </p:nvPr>
        </p:nvSpPr>
        <p:spPr>
          <a:xfrm>
            <a:off x="838200" y="3202726"/>
            <a:ext cx="10515600" cy="803195"/>
          </a:xfrm>
        </p:spPr>
        <p:txBody>
          <a:bodyPr>
            <a:normAutofit/>
          </a:bodyPr>
          <a:lstStyle/>
          <a:p>
            <a:pPr algn="ctr"/>
            <a:r>
              <a:rPr lang="en-US" sz="4000" dirty="0" smtClean="0">
                <a:solidFill>
                  <a:srgbClr val="002856"/>
                </a:solidFill>
              </a:rPr>
              <a:t>Treasury and Disbursements</a:t>
            </a:r>
            <a:endParaRPr lang="en-US" sz="4000" dirty="0">
              <a:solidFill>
                <a:srgbClr val="002856"/>
              </a:solidFill>
            </a:endParaRPr>
          </a:p>
        </p:txBody>
      </p:sp>
      <p:pic>
        <p:nvPicPr>
          <p:cNvPr id="8" name="Picture 7">
            <a:extLst>
              <a:ext uri="{FF2B5EF4-FFF2-40B4-BE49-F238E27FC236}">
                <a16:creationId xmlns:a16="http://schemas.microsoft.com/office/drawing/2014/main" id="{E91C1E11-43B6-F54A-AF3B-160910004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7860" y="829590"/>
            <a:ext cx="2022490" cy="2022490"/>
          </a:xfrm>
          <a:prstGeom prst="rect">
            <a:avLst/>
          </a:prstGeom>
        </p:spPr>
      </p:pic>
      <p:sp>
        <p:nvSpPr>
          <p:cNvPr id="5" name="Text Placeholder 2">
            <a:extLst>
              <a:ext uri="{FF2B5EF4-FFF2-40B4-BE49-F238E27FC236}">
                <a16:creationId xmlns:a16="http://schemas.microsoft.com/office/drawing/2014/main" id="{2DD3BE33-AC05-8F4A-A358-22E64536DCE4}"/>
              </a:ext>
            </a:extLst>
          </p:cNvPr>
          <p:cNvSpPr txBox="1">
            <a:spLocks/>
          </p:cNvSpPr>
          <p:nvPr/>
        </p:nvSpPr>
        <p:spPr>
          <a:xfrm>
            <a:off x="838200" y="4483509"/>
            <a:ext cx="10515600" cy="477589"/>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1800" dirty="0">
              <a:solidFill>
                <a:schemeClr val="tx1">
                  <a:lumMod val="75000"/>
                  <a:lumOff val="25000"/>
                </a:schemeClr>
              </a:solidFill>
              <a:latin typeface="Century Gothic" panose="020B0502020202020204" pitchFamily="34" charset="0"/>
            </a:endParaRPr>
          </a:p>
          <a:p>
            <a:pPr algn="ctr"/>
            <a:endParaRPr lang="en-US" sz="1800" dirty="0">
              <a:solidFill>
                <a:schemeClr val="tx1">
                  <a:lumMod val="75000"/>
                  <a:lumOff val="25000"/>
                </a:schemeClr>
              </a:solidFill>
              <a:latin typeface="Century Gothic" panose="020B0502020202020204" pitchFamily="34" charset="0"/>
            </a:endParaRPr>
          </a:p>
        </p:txBody>
      </p:sp>
      <p:sp>
        <p:nvSpPr>
          <p:cNvPr id="6" name="Text Placeholder 2">
            <a:extLst>
              <a:ext uri="{FF2B5EF4-FFF2-40B4-BE49-F238E27FC236}">
                <a16:creationId xmlns:a16="http://schemas.microsoft.com/office/drawing/2014/main" id="{2EBE8F38-1E07-1848-B5AF-1DAFC2280557}"/>
              </a:ext>
            </a:extLst>
          </p:cNvPr>
          <p:cNvSpPr txBox="1">
            <a:spLocks/>
          </p:cNvSpPr>
          <p:nvPr/>
        </p:nvSpPr>
        <p:spPr>
          <a:xfrm>
            <a:off x="838200" y="4148247"/>
            <a:ext cx="10515600" cy="9243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2000" dirty="0">
              <a:solidFill>
                <a:schemeClr val="tx1">
                  <a:lumMod val="75000"/>
                  <a:lumOff val="25000"/>
                </a:schemeClr>
              </a:solidFill>
              <a:latin typeface="Century Gothic" panose="020B0502020202020204" pitchFamily="34" charset="0"/>
            </a:endParaRPr>
          </a:p>
          <a:p>
            <a:pPr algn="ctr"/>
            <a:r>
              <a:rPr lang="en-US" sz="2000" dirty="0">
                <a:solidFill>
                  <a:schemeClr val="tx1">
                    <a:lumMod val="75000"/>
                    <a:lumOff val="25000"/>
                  </a:schemeClr>
                </a:solidFill>
                <a:latin typeface="Century Gothic" panose="020B0502020202020204" pitchFamily="34" charset="0"/>
              </a:rPr>
              <a:t>Jennifer Riedeman, Director of Treasury &amp; Disbursements</a:t>
            </a:r>
          </a:p>
        </p:txBody>
      </p:sp>
    </p:spTree>
    <p:extLst>
      <p:ext uri="{BB962C8B-B14F-4D97-AF65-F5344CB8AC3E}">
        <p14:creationId xmlns:p14="http://schemas.microsoft.com/office/powerpoint/2010/main" val="1389908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6" name="Rectangle 24"/>
          <p:cNvSpPr>
            <a:spLocks noGrp="1" noChangeArrowheads="1"/>
          </p:cNvSpPr>
          <p:nvPr>
            <p:ph type="title"/>
          </p:nvPr>
        </p:nvSpPr>
        <p:spPr>
          <a:xfrm>
            <a:off x="1981200" y="914400"/>
            <a:ext cx="8229600" cy="838200"/>
          </a:xfrm>
        </p:spPr>
        <p:txBody>
          <a:bodyPr>
            <a:normAutofit fontScale="90000"/>
          </a:bodyPr>
          <a:lstStyle/>
          <a:p>
            <a:pPr algn="ctr"/>
            <a:r>
              <a:rPr lang="en-US" sz="2400" b="1" dirty="0"/>
              <a:t>Treasury &amp; Disbursements Organization</a:t>
            </a:r>
            <a:br>
              <a:rPr lang="en-US" sz="2400" b="1" dirty="0"/>
            </a:br>
            <a:r>
              <a:rPr lang="en-US" sz="2400" b="1" dirty="0"/>
              <a:t>(by Working Title) </a:t>
            </a:r>
            <a:br>
              <a:rPr lang="en-US" sz="2400" b="1" dirty="0"/>
            </a:br>
            <a:r>
              <a:rPr lang="en-US" sz="2400" b="1" dirty="0"/>
              <a:t> </a:t>
            </a:r>
            <a:br>
              <a:rPr lang="en-US" sz="2400" b="1" dirty="0"/>
            </a:br>
            <a:endParaRPr lang="en-US" sz="2400" b="1" dirty="0"/>
          </a:p>
        </p:txBody>
      </p:sp>
      <p:graphicFrame>
        <p:nvGraphicFramePr>
          <p:cNvPr id="24" name="Diagram 23"/>
          <p:cNvGraphicFramePr/>
          <p:nvPr>
            <p:extLst>
              <p:ext uri="{D42A27DB-BD31-4B8C-83A1-F6EECF244321}">
                <p14:modId xmlns:p14="http://schemas.microsoft.com/office/powerpoint/2010/main" val="160355650"/>
              </p:ext>
            </p:extLst>
          </p:nvPr>
        </p:nvGraphicFramePr>
        <p:xfrm>
          <a:off x="1828800" y="1752600"/>
          <a:ext cx="85344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Major Functions &amp; Services</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sz="half" idx="1"/>
          </p:nvPr>
        </p:nvSpPr>
        <p:spPr>
          <a:xfrm>
            <a:off x="838200" y="1825625"/>
            <a:ext cx="5181600" cy="4351338"/>
          </a:xfrm>
        </p:spPr>
        <p:txBody>
          <a:bodyPr>
            <a:normAutofit/>
          </a:bodyPr>
          <a:lstStyle/>
          <a:p>
            <a:r>
              <a:rPr lang="en-US" dirty="0"/>
              <a:t>Treasury &amp; Banking Services</a:t>
            </a:r>
          </a:p>
          <a:p>
            <a:pPr lvl="1"/>
            <a:r>
              <a:rPr lang="en-US" dirty="0"/>
              <a:t>Bank Reconciliations</a:t>
            </a:r>
          </a:p>
          <a:p>
            <a:pPr lvl="1"/>
            <a:r>
              <a:rPr lang="en-US" dirty="0"/>
              <a:t>Petty Cash and Change Fund Management</a:t>
            </a:r>
          </a:p>
          <a:p>
            <a:pPr lvl="2"/>
            <a:r>
              <a:rPr lang="en-US" dirty="0"/>
              <a:t>Establish, Replenish &amp; Audit</a:t>
            </a:r>
          </a:p>
          <a:p>
            <a:pPr lvl="1"/>
            <a:r>
              <a:rPr lang="en-US" dirty="0"/>
              <a:t>Payment Card Industry (PCI) Compliance</a:t>
            </a:r>
          </a:p>
          <a:p>
            <a:pPr lvl="2"/>
            <a:r>
              <a:rPr lang="en-US" dirty="0"/>
              <a:t>Merchant Services</a:t>
            </a:r>
          </a:p>
          <a:p>
            <a:pPr lvl="2"/>
            <a:r>
              <a:rPr lang="en-US" dirty="0"/>
              <a:t>Self-Assessment Questionnaires</a:t>
            </a:r>
          </a:p>
          <a:p>
            <a:pPr lvl="1"/>
            <a:r>
              <a:rPr lang="en-US" dirty="0"/>
              <a:t>US Bank Card Program Management</a:t>
            </a:r>
          </a:p>
          <a:p>
            <a:pPr lvl="2"/>
            <a:r>
              <a:rPr lang="en-US" dirty="0"/>
              <a:t>Audits</a:t>
            </a:r>
          </a:p>
          <a:p>
            <a:pPr lvl="2"/>
            <a:r>
              <a:rPr lang="en-US" dirty="0"/>
              <a:t>Journal Entries</a:t>
            </a:r>
          </a:p>
          <a:p>
            <a:pPr lvl="1"/>
            <a:r>
              <a:rPr lang="en-US" dirty="0"/>
              <a:t>Gift Card Training and Tracking</a:t>
            </a:r>
          </a:p>
          <a:p>
            <a:pPr marL="914400" lvl="2" indent="0">
              <a:buNone/>
            </a:pPr>
            <a:endParaRPr lang="en-US" dirty="0"/>
          </a:p>
        </p:txBody>
      </p:sp>
      <p:sp>
        <p:nvSpPr>
          <p:cNvPr id="6" name="Content Placeholder 5">
            <a:extLst>
              <a:ext uri="{FF2B5EF4-FFF2-40B4-BE49-F238E27FC236}">
                <a16:creationId xmlns:a16="http://schemas.microsoft.com/office/drawing/2014/main" id="{CE219564-441C-4380-8FAC-93FDC477EF26}"/>
              </a:ext>
            </a:extLst>
          </p:cNvPr>
          <p:cNvSpPr>
            <a:spLocks noGrp="1"/>
          </p:cNvSpPr>
          <p:nvPr>
            <p:ph sz="half" idx="2"/>
          </p:nvPr>
        </p:nvSpPr>
        <p:spPr/>
        <p:txBody>
          <a:bodyPr>
            <a:normAutofit/>
          </a:bodyPr>
          <a:lstStyle/>
          <a:p>
            <a:r>
              <a:rPr lang="en-US" dirty="0"/>
              <a:t>Cashiering Services</a:t>
            </a:r>
          </a:p>
          <a:p>
            <a:pPr lvl="1"/>
            <a:r>
              <a:rPr lang="en-US" dirty="0"/>
              <a:t>Bank Deposits</a:t>
            </a:r>
          </a:p>
          <a:p>
            <a:pPr lvl="1"/>
            <a:r>
              <a:rPr lang="en-US" dirty="0"/>
              <a:t>Cash Handling Training</a:t>
            </a:r>
          </a:p>
          <a:p>
            <a:pPr lvl="1"/>
            <a:r>
              <a:rPr lang="en-US" dirty="0"/>
              <a:t>Sub Cashiering Station Support</a:t>
            </a:r>
          </a:p>
          <a:p>
            <a:pPr lvl="2"/>
            <a:r>
              <a:rPr lang="en-US" dirty="0"/>
              <a:t>Bookstore, Dining, Taps, etc.</a:t>
            </a:r>
          </a:p>
          <a:p>
            <a:pPr lvl="3"/>
            <a:r>
              <a:rPr lang="en-US" dirty="0"/>
              <a:t>Storefront Setup &amp; Maintenance</a:t>
            </a:r>
          </a:p>
          <a:p>
            <a:pPr marL="457200" lvl="1" indent="0">
              <a:buNone/>
            </a:pPr>
            <a:endParaRPr lang="en-US" dirty="0"/>
          </a:p>
        </p:txBody>
      </p:sp>
    </p:spTree>
    <p:extLst>
      <p:ext uri="{BB962C8B-B14F-4D97-AF65-F5344CB8AC3E}">
        <p14:creationId xmlns:p14="http://schemas.microsoft.com/office/powerpoint/2010/main" val="3376621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Major Functions &amp; Services</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sz="half" idx="1"/>
          </p:nvPr>
        </p:nvSpPr>
        <p:spPr/>
        <p:txBody>
          <a:bodyPr>
            <a:normAutofit/>
          </a:bodyPr>
          <a:lstStyle/>
          <a:p>
            <a:r>
              <a:rPr lang="en-US" dirty="0"/>
              <a:t>Accounts Payable Disbursements</a:t>
            </a:r>
          </a:p>
          <a:p>
            <a:pPr lvl="1"/>
            <a:r>
              <a:rPr lang="en-US" dirty="0"/>
              <a:t>Invoice Audit and Upload to UCLA</a:t>
            </a:r>
          </a:p>
          <a:p>
            <a:pPr lvl="1"/>
            <a:r>
              <a:rPr lang="en-US" dirty="0"/>
              <a:t>Foreign and Domestic Wire Transfers</a:t>
            </a:r>
          </a:p>
          <a:p>
            <a:pPr lvl="1"/>
            <a:r>
              <a:rPr lang="en-US" dirty="0"/>
              <a:t>Leases Payable</a:t>
            </a:r>
          </a:p>
          <a:p>
            <a:pPr lvl="1"/>
            <a:r>
              <a:rPr lang="en-US" dirty="0"/>
              <a:t>H &amp; I Cleanup</a:t>
            </a:r>
          </a:p>
          <a:p>
            <a:pPr lvl="1"/>
            <a:r>
              <a:rPr lang="en-US" dirty="0"/>
              <a:t>Vendor Inquiries</a:t>
            </a:r>
          </a:p>
          <a:p>
            <a:pPr lvl="1"/>
            <a:r>
              <a:rPr lang="en-US" dirty="0"/>
              <a:t>Stale Dated Check Processing</a:t>
            </a:r>
          </a:p>
          <a:p>
            <a:pPr lvl="1"/>
            <a:r>
              <a:rPr lang="en-US" dirty="0"/>
              <a:t>A/P Related Trainings</a:t>
            </a:r>
          </a:p>
          <a:p>
            <a:pPr marL="914400" lvl="2" indent="0">
              <a:buNone/>
            </a:pPr>
            <a:endParaRPr lang="en-US" dirty="0"/>
          </a:p>
        </p:txBody>
      </p:sp>
      <p:sp>
        <p:nvSpPr>
          <p:cNvPr id="3" name="Content Placeholder 2">
            <a:extLst>
              <a:ext uri="{FF2B5EF4-FFF2-40B4-BE49-F238E27FC236}">
                <a16:creationId xmlns:a16="http://schemas.microsoft.com/office/drawing/2014/main" id="{18FE4461-5901-42A5-AA24-A6AA8B2BA266}"/>
              </a:ext>
            </a:extLst>
          </p:cNvPr>
          <p:cNvSpPr>
            <a:spLocks noGrp="1"/>
          </p:cNvSpPr>
          <p:nvPr>
            <p:ph sz="half" idx="2"/>
          </p:nvPr>
        </p:nvSpPr>
        <p:spPr/>
        <p:txBody>
          <a:bodyPr>
            <a:normAutofit/>
          </a:bodyPr>
          <a:lstStyle/>
          <a:p>
            <a:pPr lvl="0"/>
            <a:r>
              <a:rPr lang="en-US" dirty="0">
                <a:solidFill>
                  <a:srgbClr val="000000"/>
                </a:solidFill>
              </a:rPr>
              <a:t>Campus Travel Management</a:t>
            </a:r>
          </a:p>
          <a:p>
            <a:pPr lvl="1"/>
            <a:r>
              <a:rPr lang="en-US" dirty="0">
                <a:solidFill>
                  <a:srgbClr val="000000"/>
                </a:solidFill>
              </a:rPr>
              <a:t>Customer Service</a:t>
            </a:r>
          </a:p>
          <a:p>
            <a:pPr lvl="1"/>
            <a:r>
              <a:rPr lang="en-US" dirty="0">
                <a:solidFill>
                  <a:srgbClr val="000000"/>
                </a:solidFill>
              </a:rPr>
              <a:t>Administration/Compliance Audit</a:t>
            </a:r>
          </a:p>
          <a:p>
            <a:pPr lvl="2"/>
            <a:r>
              <a:rPr lang="en-US" dirty="0">
                <a:solidFill>
                  <a:srgbClr val="000000"/>
                </a:solidFill>
              </a:rPr>
              <a:t>Athletic Travel Card Program</a:t>
            </a:r>
          </a:p>
          <a:p>
            <a:pPr lvl="2"/>
            <a:r>
              <a:rPr lang="en-US" dirty="0">
                <a:solidFill>
                  <a:srgbClr val="000000"/>
                </a:solidFill>
              </a:rPr>
              <a:t>Expense Reports</a:t>
            </a:r>
          </a:p>
          <a:p>
            <a:pPr lvl="2"/>
            <a:r>
              <a:rPr lang="en-US" dirty="0">
                <a:solidFill>
                  <a:srgbClr val="000000"/>
                </a:solidFill>
              </a:rPr>
              <a:t>Travel Invoices</a:t>
            </a:r>
          </a:p>
          <a:p>
            <a:pPr lvl="2"/>
            <a:r>
              <a:rPr lang="en-US" dirty="0">
                <a:solidFill>
                  <a:srgbClr val="000000"/>
                </a:solidFill>
              </a:rPr>
              <a:t>T&amp;E Card Program</a:t>
            </a:r>
          </a:p>
          <a:p>
            <a:pPr lvl="1"/>
            <a:r>
              <a:rPr lang="en-US" dirty="0">
                <a:solidFill>
                  <a:srgbClr val="000000"/>
                </a:solidFill>
              </a:rPr>
              <a:t>Travel Advances</a:t>
            </a:r>
          </a:p>
          <a:p>
            <a:pPr lvl="1"/>
            <a:r>
              <a:rPr lang="en-US" dirty="0">
                <a:solidFill>
                  <a:srgbClr val="000000"/>
                </a:solidFill>
              </a:rPr>
              <a:t>Student Group Travel</a:t>
            </a:r>
          </a:p>
          <a:p>
            <a:pPr lvl="1"/>
            <a:r>
              <a:rPr lang="en-US" dirty="0">
                <a:solidFill>
                  <a:srgbClr val="000000"/>
                </a:solidFill>
              </a:rPr>
              <a:t>Relocation </a:t>
            </a:r>
          </a:p>
          <a:p>
            <a:pPr marL="457200" lvl="1" indent="0">
              <a:buNone/>
            </a:pPr>
            <a:endParaRPr lang="en-US" dirty="0"/>
          </a:p>
        </p:txBody>
      </p:sp>
    </p:spTree>
    <p:extLst>
      <p:ext uri="{BB962C8B-B14F-4D97-AF65-F5344CB8AC3E}">
        <p14:creationId xmlns:p14="http://schemas.microsoft.com/office/powerpoint/2010/main" val="283200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Major Initiatives &amp; Projects</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sz="half" idx="1"/>
          </p:nvPr>
        </p:nvSpPr>
        <p:spPr/>
        <p:txBody>
          <a:bodyPr>
            <a:normAutofit/>
          </a:bodyPr>
          <a:lstStyle/>
          <a:p>
            <a:r>
              <a:rPr lang="en-US" dirty="0"/>
              <a:t>Cashiering Services</a:t>
            </a:r>
          </a:p>
          <a:p>
            <a:pPr lvl="1"/>
            <a:r>
              <a:rPr lang="en-US" dirty="0"/>
              <a:t>CASHNet upgrade for Alpha Financial System</a:t>
            </a:r>
          </a:p>
          <a:p>
            <a:pPr lvl="1"/>
            <a:r>
              <a:rPr lang="en-US" dirty="0"/>
              <a:t>Moving to New Location June 2020</a:t>
            </a:r>
          </a:p>
          <a:p>
            <a:pPr marL="457200" lvl="1" indent="0">
              <a:buNone/>
            </a:pPr>
            <a:endParaRPr lang="en-US" dirty="0"/>
          </a:p>
          <a:p>
            <a:r>
              <a:rPr lang="en-US" dirty="0"/>
              <a:t>Treasury &amp; Banking Services</a:t>
            </a:r>
          </a:p>
          <a:p>
            <a:pPr lvl="1"/>
            <a:r>
              <a:rPr lang="en-US" dirty="0"/>
              <a:t>Pulling Up Treasury Functions from UCLA</a:t>
            </a:r>
          </a:p>
          <a:p>
            <a:pPr lvl="2"/>
            <a:r>
              <a:rPr lang="en-US" dirty="0"/>
              <a:t>Invoice Payments</a:t>
            </a:r>
          </a:p>
          <a:p>
            <a:pPr lvl="2"/>
            <a:endParaRPr lang="en-US" dirty="0"/>
          </a:p>
          <a:p>
            <a:pPr marL="914400" lvl="2" indent="0">
              <a:buNone/>
            </a:pPr>
            <a:endParaRPr lang="en-US" dirty="0"/>
          </a:p>
        </p:txBody>
      </p:sp>
      <p:sp>
        <p:nvSpPr>
          <p:cNvPr id="3" name="Content Placeholder 2">
            <a:extLst>
              <a:ext uri="{FF2B5EF4-FFF2-40B4-BE49-F238E27FC236}">
                <a16:creationId xmlns:a16="http://schemas.microsoft.com/office/drawing/2014/main" id="{878F4BDB-D153-4F66-87C6-6D7A500E4BD8}"/>
              </a:ext>
            </a:extLst>
          </p:cNvPr>
          <p:cNvSpPr>
            <a:spLocks noGrp="1"/>
          </p:cNvSpPr>
          <p:nvPr>
            <p:ph sz="half" idx="2"/>
          </p:nvPr>
        </p:nvSpPr>
        <p:spPr/>
        <p:txBody>
          <a:bodyPr>
            <a:normAutofit/>
          </a:bodyPr>
          <a:lstStyle/>
          <a:p>
            <a:r>
              <a:rPr lang="en-US" dirty="0"/>
              <a:t>Accounts Payable Disbursements</a:t>
            </a:r>
          </a:p>
          <a:p>
            <a:pPr lvl="1"/>
            <a:r>
              <a:rPr lang="en-US" dirty="0"/>
              <a:t>Pulling Up Treasury Functions from UCLA</a:t>
            </a:r>
          </a:p>
          <a:p>
            <a:pPr lvl="2"/>
            <a:r>
              <a:rPr lang="en-US" dirty="0"/>
              <a:t>Invoice Processing</a:t>
            </a:r>
          </a:p>
          <a:p>
            <a:pPr marL="457200" lvl="1" indent="0">
              <a:buNone/>
            </a:pPr>
            <a:r>
              <a:rPr lang="en-US" dirty="0"/>
              <a:t> </a:t>
            </a:r>
          </a:p>
          <a:p>
            <a:r>
              <a:rPr lang="en-US" dirty="0"/>
              <a:t>Campus Travel Management</a:t>
            </a:r>
          </a:p>
          <a:p>
            <a:pPr lvl="1"/>
            <a:r>
              <a:rPr lang="en-US" dirty="0"/>
              <a:t>Concur Expense Implementation</a:t>
            </a:r>
          </a:p>
          <a:p>
            <a:endParaRPr lang="en-US" dirty="0"/>
          </a:p>
        </p:txBody>
      </p:sp>
    </p:spTree>
    <p:extLst>
      <p:ext uri="{BB962C8B-B14F-4D97-AF65-F5344CB8AC3E}">
        <p14:creationId xmlns:p14="http://schemas.microsoft.com/office/powerpoint/2010/main" val="2416718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E413-6E0D-F64F-B026-CEBEB6745CBC}"/>
              </a:ext>
            </a:extLst>
          </p:cNvPr>
          <p:cNvSpPr>
            <a:spLocks noGrp="1"/>
          </p:cNvSpPr>
          <p:nvPr>
            <p:ph type="title"/>
          </p:nvPr>
        </p:nvSpPr>
        <p:spPr>
          <a:xfrm>
            <a:off x="838200" y="3202726"/>
            <a:ext cx="10515600" cy="803195"/>
          </a:xfrm>
        </p:spPr>
        <p:txBody>
          <a:bodyPr>
            <a:normAutofit/>
          </a:bodyPr>
          <a:lstStyle/>
          <a:p>
            <a:pPr algn="ctr"/>
            <a:r>
              <a:rPr lang="en-US" sz="4000" dirty="0" smtClean="0">
                <a:solidFill>
                  <a:srgbClr val="002856"/>
                </a:solidFill>
              </a:rPr>
              <a:t>Tax Services</a:t>
            </a:r>
            <a:endParaRPr lang="en-US" sz="4000" dirty="0">
              <a:solidFill>
                <a:srgbClr val="002856"/>
              </a:solidFill>
            </a:endParaRPr>
          </a:p>
        </p:txBody>
      </p:sp>
      <p:pic>
        <p:nvPicPr>
          <p:cNvPr id="8" name="Picture 7">
            <a:extLst>
              <a:ext uri="{FF2B5EF4-FFF2-40B4-BE49-F238E27FC236}">
                <a16:creationId xmlns:a16="http://schemas.microsoft.com/office/drawing/2014/main" id="{E91C1E11-43B6-F54A-AF3B-160910004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7860" y="829590"/>
            <a:ext cx="2022490" cy="2022490"/>
          </a:xfrm>
          <a:prstGeom prst="rect">
            <a:avLst/>
          </a:prstGeom>
        </p:spPr>
      </p:pic>
      <p:sp>
        <p:nvSpPr>
          <p:cNvPr id="6" name="Text Placeholder 2">
            <a:extLst>
              <a:ext uri="{FF2B5EF4-FFF2-40B4-BE49-F238E27FC236}">
                <a16:creationId xmlns:a16="http://schemas.microsoft.com/office/drawing/2014/main" id="{2EBE8F38-1E07-1848-B5AF-1DAFC2280557}"/>
              </a:ext>
            </a:extLst>
          </p:cNvPr>
          <p:cNvSpPr txBox="1">
            <a:spLocks/>
          </p:cNvSpPr>
          <p:nvPr/>
        </p:nvSpPr>
        <p:spPr>
          <a:xfrm>
            <a:off x="838200" y="4961097"/>
            <a:ext cx="10515600" cy="9243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1800" dirty="0">
              <a:solidFill>
                <a:schemeClr val="tx1">
                  <a:lumMod val="75000"/>
                  <a:lumOff val="25000"/>
                </a:schemeClr>
              </a:solidFill>
              <a:latin typeface="Century Gothic" panose="020B0502020202020204" pitchFamily="34" charset="0"/>
            </a:endParaRPr>
          </a:p>
          <a:p>
            <a:pPr algn="ctr"/>
            <a:endParaRPr lang="en-US" sz="1800" dirty="0">
              <a:solidFill>
                <a:schemeClr val="tx1">
                  <a:lumMod val="75000"/>
                  <a:lumOff val="25000"/>
                </a:schemeClr>
              </a:solidFill>
              <a:latin typeface="Century Gothic" panose="020B0502020202020204" pitchFamily="34" charset="0"/>
            </a:endParaRPr>
          </a:p>
        </p:txBody>
      </p:sp>
      <p:sp>
        <p:nvSpPr>
          <p:cNvPr id="4" name="Rectangle 3"/>
          <p:cNvSpPr/>
          <p:nvPr/>
        </p:nvSpPr>
        <p:spPr>
          <a:xfrm>
            <a:off x="4295753" y="4471419"/>
            <a:ext cx="3727303" cy="400110"/>
          </a:xfrm>
          <a:prstGeom prst="rect">
            <a:avLst/>
          </a:prstGeom>
        </p:spPr>
        <p:txBody>
          <a:bodyPr wrap="none">
            <a:spAutoFit/>
          </a:bodyPr>
          <a:lstStyle/>
          <a:p>
            <a:pPr algn="ctr"/>
            <a:r>
              <a:rPr lang="en-US" sz="2000" dirty="0">
                <a:solidFill>
                  <a:schemeClr val="tx1">
                    <a:lumMod val="75000"/>
                    <a:lumOff val="25000"/>
                  </a:schemeClr>
                </a:solidFill>
                <a:latin typeface="Century Gothic" panose="020B0502020202020204" pitchFamily="34" charset="0"/>
              </a:rPr>
              <a:t>Jennifer Di Salvo, Tax Analyst</a:t>
            </a:r>
          </a:p>
        </p:txBody>
      </p:sp>
    </p:spTree>
    <p:extLst>
      <p:ext uri="{BB962C8B-B14F-4D97-AF65-F5344CB8AC3E}">
        <p14:creationId xmlns:p14="http://schemas.microsoft.com/office/powerpoint/2010/main" val="1501715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Org Chart</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p:txBody>
          <a:bodyPr/>
          <a:lstStyle/>
          <a:p>
            <a:r>
              <a:rPr lang="en-US" dirty="0" smtClean="0"/>
              <a:t>Jennifer Di Salvo, Tax Analyst </a:t>
            </a:r>
          </a:p>
        </p:txBody>
      </p:sp>
    </p:spTree>
    <p:extLst>
      <p:ext uri="{BB962C8B-B14F-4D97-AF65-F5344CB8AC3E}">
        <p14:creationId xmlns:p14="http://schemas.microsoft.com/office/powerpoint/2010/main" val="36576304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Major Functions &amp; Services</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p:txBody>
          <a:bodyPr>
            <a:normAutofit/>
          </a:bodyPr>
          <a:lstStyle/>
          <a:p>
            <a:pPr marL="285750" indent="-285750"/>
            <a:r>
              <a:rPr lang="en-US" dirty="0"/>
              <a:t>GLACIER </a:t>
            </a:r>
            <a:r>
              <a:rPr lang="en-US" dirty="0" smtClean="0"/>
              <a:t>follow-up and tax determinations</a:t>
            </a:r>
            <a:endParaRPr lang="en-US" dirty="0"/>
          </a:p>
          <a:p>
            <a:pPr marL="285750" indent="-285750"/>
            <a:r>
              <a:rPr lang="en-US" dirty="0" smtClean="0"/>
              <a:t>Sales </a:t>
            </a:r>
            <a:r>
              <a:rPr lang="en-US" dirty="0"/>
              <a:t>and Use Tax</a:t>
            </a:r>
          </a:p>
          <a:p>
            <a:pPr marL="285750" indent="-285750"/>
            <a:r>
              <a:rPr lang="en-US" dirty="0" smtClean="0"/>
              <a:t>Annual </a:t>
            </a:r>
            <a:r>
              <a:rPr lang="en-US" dirty="0"/>
              <a:t>E-waste Reconciliation and Tax Return</a:t>
            </a:r>
          </a:p>
          <a:p>
            <a:pPr marL="285750" indent="-285750"/>
            <a:r>
              <a:rPr lang="en-US" dirty="0" smtClean="0"/>
              <a:t>Property </a:t>
            </a:r>
            <a:r>
              <a:rPr lang="en-US" dirty="0"/>
              <a:t>Tax Exemption forms to County Assessor offices</a:t>
            </a:r>
          </a:p>
          <a:p>
            <a:pPr marL="285750" indent="-285750"/>
            <a:r>
              <a:rPr lang="en-US" dirty="0"/>
              <a:t>Possessory Interest forms to County Assessor offices</a:t>
            </a:r>
          </a:p>
          <a:p>
            <a:pPr marL="285750" indent="-285750"/>
            <a:r>
              <a:rPr lang="en-US" dirty="0"/>
              <a:t>Unrelated Business Income Tax reporting (UBIT)</a:t>
            </a:r>
          </a:p>
          <a:p>
            <a:pPr marL="285750" indent="-285750"/>
            <a:r>
              <a:rPr lang="en-US" dirty="0" smtClean="0"/>
              <a:t>University </a:t>
            </a:r>
            <a:r>
              <a:rPr lang="en-US" dirty="0"/>
              <a:t>Community Land Company, LLC </a:t>
            </a:r>
            <a:r>
              <a:rPr lang="en-US" dirty="0" smtClean="0"/>
              <a:t>(UCLC, LLC) partnership </a:t>
            </a:r>
            <a:r>
              <a:rPr lang="en-US" dirty="0"/>
              <a:t>income tax </a:t>
            </a:r>
            <a:r>
              <a:rPr lang="en-US" dirty="0" smtClean="0"/>
              <a:t>return and payment</a:t>
            </a:r>
            <a:endParaRPr lang="en-US" dirty="0"/>
          </a:p>
          <a:p>
            <a:pPr marL="285750" indent="-285750"/>
            <a:r>
              <a:rPr lang="en-US" dirty="0"/>
              <a:t>UC Merced Foundation exempt </a:t>
            </a:r>
            <a:r>
              <a:rPr lang="en-US" dirty="0" smtClean="0"/>
              <a:t>organization </a:t>
            </a:r>
            <a:r>
              <a:rPr lang="en-US" dirty="0"/>
              <a:t>income tax return</a:t>
            </a:r>
          </a:p>
          <a:p>
            <a:pPr marL="285750" indent="-285750"/>
            <a:r>
              <a:rPr lang="en-US" dirty="0" smtClean="0"/>
              <a:t>Gift </a:t>
            </a:r>
            <a:r>
              <a:rPr lang="en-US" dirty="0"/>
              <a:t>card tracking for 1099-MISC/W-2 reporting</a:t>
            </a:r>
          </a:p>
          <a:p>
            <a:pPr marL="285750" indent="-285750"/>
            <a:endParaRPr lang="en-US" dirty="0"/>
          </a:p>
          <a:p>
            <a:endParaRPr lang="en-US" dirty="0"/>
          </a:p>
          <a:p>
            <a:endParaRPr lang="en-US" dirty="0"/>
          </a:p>
        </p:txBody>
      </p:sp>
    </p:spTree>
    <p:extLst>
      <p:ext uri="{BB962C8B-B14F-4D97-AF65-F5344CB8AC3E}">
        <p14:creationId xmlns:p14="http://schemas.microsoft.com/office/powerpoint/2010/main" val="3484381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E413-6E0D-F64F-B026-CEBEB6745CBC}"/>
              </a:ext>
            </a:extLst>
          </p:cNvPr>
          <p:cNvSpPr>
            <a:spLocks noGrp="1"/>
          </p:cNvSpPr>
          <p:nvPr>
            <p:ph type="title"/>
          </p:nvPr>
        </p:nvSpPr>
        <p:spPr>
          <a:xfrm>
            <a:off x="838200" y="3202726"/>
            <a:ext cx="10515600" cy="803195"/>
          </a:xfrm>
        </p:spPr>
        <p:txBody>
          <a:bodyPr>
            <a:normAutofit/>
          </a:bodyPr>
          <a:lstStyle/>
          <a:p>
            <a:pPr algn="ctr"/>
            <a:r>
              <a:rPr lang="en-US" sz="4000" dirty="0" smtClean="0">
                <a:solidFill>
                  <a:srgbClr val="002856"/>
                </a:solidFill>
              </a:rPr>
              <a:t>General Accounting</a:t>
            </a:r>
            <a:endParaRPr lang="en-US" sz="4000" dirty="0">
              <a:solidFill>
                <a:srgbClr val="002856"/>
              </a:solidFill>
            </a:endParaRPr>
          </a:p>
        </p:txBody>
      </p:sp>
      <p:pic>
        <p:nvPicPr>
          <p:cNvPr id="8" name="Picture 7">
            <a:extLst>
              <a:ext uri="{FF2B5EF4-FFF2-40B4-BE49-F238E27FC236}">
                <a16:creationId xmlns:a16="http://schemas.microsoft.com/office/drawing/2014/main" id="{E91C1E11-43B6-F54A-AF3B-160910004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7860" y="829590"/>
            <a:ext cx="2022490" cy="2022490"/>
          </a:xfrm>
          <a:prstGeom prst="rect">
            <a:avLst/>
          </a:prstGeom>
        </p:spPr>
      </p:pic>
      <p:sp>
        <p:nvSpPr>
          <p:cNvPr id="6" name="Text Placeholder 2">
            <a:extLst>
              <a:ext uri="{FF2B5EF4-FFF2-40B4-BE49-F238E27FC236}">
                <a16:creationId xmlns:a16="http://schemas.microsoft.com/office/drawing/2014/main" id="{2EBE8F38-1E07-1848-B5AF-1DAFC2280557}"/>
              </a:ext>
            </a:extLst>
          </p:cNvPr>
          <p:cNvSpPr txBox="1">
            <a:spLocks/>
          </p:cNvSpPr>
          <p:nvPr/>
        </p:nvSpPr>
        <p:spPr>
          <a:xfrm>
            <a:off x="838200" y="4282672"/>
            <a:ext cx="10515600" cy="924313"/>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1800" dirty="0" smtClean="0">
              <a:solidFill>
                <a:schemeClr val="tx1">
                  <a:lumMod val="75000"/>
                  <a:lumOff val="25000"/>
                </a:schemeClr>
              </a:solidFill>
              <a:latin typeface="Century Gothic" panose="020B0502020202020204" pitchFamily="34" charset="0"/>
            </a:endParaRPr>
          </a:p>
          <a:p>
            <a:pPr algn="ctr"/>
            <a:r>
              <a:rPr lang="en-US" dirty="0" smtClean="0">
                <a:solidFill>
                  <a:schemeClr val="tx1"/>
                </a:solidFill>
                <a:latin typeface="Century Gothic" panose="020B0502020202020204" pitchFamily="34" charset="0"/>
              </a:rPr>
              <a:t>Marianna </a:t>
            </a:r>
            <a:r>
              <a:rPr lang="en-US" dirty="0">
                <a:solidFill>
                  <a:schemeClr val="tx1"/>
                </a:solidFill>
                <a:latin typeface="Century Gothic" panose="020B0502020202020204" pitchFamily="34" charset="0"/>
              </a:rPr>
              <a:t>Eastman – Director of General Accounting</a:t>
            </a:r>
          </a:p>
          <a:p>
            <a:pPr algn="ctr"/>
            <a:r>
              <a:rPr lang="en-US" sz="2000" dirty="0" smtClean="0">
                <a:solidFill>
                  <a:schemeClr val="tx1">
                    <a:lumMod val="75000"/>
                    <a:lumOff val="25000"/>
                  </a:schemeClr>
                </a:solidFill>
                <a:latin typeface="Century Gothic" panose="020B0502020202020204" pitchFamily="34" charset="0"/>
              </a:rPr>
              <a:t> </a:t>
            </a:r>
            <a:endParaRPr lang="en-US" sz="2000" dirty="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3088472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EE43-F740-2B40-AD75-277733F79233}"/>
              </a:ext>
            </a:extLst>
          </p:cNvPr>
          <p:cNvSpPr>
            <a:spLocks noGrp="1"/>
          </p:cNvSpPr>
          <p:nvPr>
            <p:ph type="title"/>
          </p:nvPr>
        </p:nvSpPr>
        <p:spPr/>
        <p:txBody>
          <a:bodyPr>
            <a:normAutofit/>
          </a:bodyPr>
          <a:lstStyle/>
          <a:p>
            <a:r>
              <a:rPr lang="en-US" sz="2800" dirty="0"/>
              <a:t>Major Initiatives &amp; Projects</a:t>
            </a:r>
          </a:p>
        </p:txBody>
      </p:sp>
      <p:sp>
        <p:nvSpPr>
          <p:cNvPr id="4" name="Content Placeholder 3">
            <a:extLst>
              <a:ext uri="{FF2B5EF4-FFF2-40B4-BE49-F238E27FC236}">
                <a16:creationId xmlns:a16="http://schemas.microsoft.com/office/drawing/2014/main" id="{855B52F1-E9EE-DF44-89DC-7010D18995A5}"/>
              </a:ext>
            </a:extLst>
          </p:cNvPr>
          <p:cNvSpPr>
            <a:spLocks noGrp="1"/>
          </p:cNvSpPr>
          <p:nvPr>
            <p:ph idx="1"/>
          </p:nvPr>
        </p:nvSpPr>
        <p:spPr/>
        <p:txBody>
          <a:bodyPr/>
          <a:lstStyle/>
          <a:p>
            <a:r>
              <a:rPr lang="en-US" dirty="0" smtClean="0"/>
              <a:t>Participate in GLACIER implementation </a:t>
            </a:r>
          </a:p>
          <a:p>
            <a:r>
              <a:rPr lang="en-US" dirty="0" smtClean="0"/>
              <a:t>Participate in the Alpha Financials system project</a:t>
            </a:r>
          </a:p>
          <a:p>
            <a:r>
              <a:rPr lang="en-US" smtClean="0"/>
              <a:t>Visiting Scholar/Honoraria </a:t>
            </a:r>
            <a:r>
              <a:rPr lang="en-US" dirty="0" smtClean="0"/>
              <a:t>Process Improvements </a:t>
            </a:r>
          </a:p>
          <a:p>
            <a:pPr lvl="1"/>
            <a:r>
              <a:rPr lang="en-US" dirty="0" smtClean="0"/>
              <a:t>Guidelines and Checklists</a:t>
            </a:r>
            <a:endParaRPr lang="en-US" dirty="0"/>
          </a:p>
          <a:p>
            <a:pPr lvl="1"/>
            <a:r>
              <a:rPr lang="en-US" dirty="0" smtClean="0"/>
              <a:t>Educating departments</a:t>
            </a:r>
          </a:p>
          <a:p>
            <a:r>
              <a:rPr lang="en-US" dirty="0" smtClean="0"/>
              <a:t>Updating Partial Tax Exemption Checklist</a:t>
            </a:r>
          </a:p>
        </p:txBody>
      </p:sp>
    </p:spTree>
    <p:extLst>
      <p:ext uri="{BB962C8B-B14F-4D97-AF65-F5344CB8AC3E}">
        <p14:creationId xmlns:p14="http://schemas.microsoft.com/office/powerpoint/2010/main" val="456615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0E413-6E0D-F64F-B026-CEBEB6745CBC}"/>
              </a:ext>
            </a:extLst>
          </p:cNvPr>
          <p:cNvSpPr>
            <a:spLocks noGrp="1"/>
          </p:cNvSpPr>
          <p:nvPr>
            <p:ph type="title"/>
          </p:nvPr>
        </p:nvSpPr>
        <p:spPr>
          <a:xfrm>
            <a:off x="838200" y="3202726"/>
            <a:ext cx="10515600" cy="803195"/>
          </a:xfrm>
        </p:spPr>
        <p:txBody>
          <a:bodyPr>
            <a:normAutofit/>
          </a:bodyPr>
          <a:lstStyle/>
          <a:p>
            <a:pPr algn="ctr"/>
            <a:r>
              <a:rPr lang="en-US" sz="4000" dirty="0" smtClean="0">
                <a:solidFill>
                  <a:srgbClr val="002856"/>
                </a:solidFill>
              </a:rPr>
              <a:t>Student Business Services</a:t>
            </a:r>
            <a:endParaRPr lang="en-US" sz="4000" dirty="0">
              <a:solidFill>
                <a:srgbClr val="002856"/>
              </a:solidFill>
            </a:endParaRPr>
          </a:p>
        </p:txBody>
      </p:sp>
      <p:pic>
        <p:nvPicPr>
          <p:cNvPr id="8" name="Picture 7">
            <a:extLst>
              <a:ext uri="{FF2B5EF4-FFF2-40B4-BE49-F238E27FC236}">
                <a16:creationId xmlns:a16="http://schemas.microsoft.com/office/drawing/2014/main" id="{E91C1E11-43B6-F54A-AF3B-160910004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7860" y="829590"/>
            <a:ext cx="2022490" cy="2022490"/>
          </a:xfrm>
          <a:prstGeom prst="rect">
            <a:avLst/>
          </a:prstGeom>
        </p:spPr>
      </p:pic>
      <p:sp>
        <p:nvSpPr>
          <p:cNvPr id="6" name="Text Placeholder 2">
            <a:extLst>
              <a:ext uri="{FF2B5EF4-FFF2-40B4-BE49-F238E27FC236}">
                <a16:creationId xmlns:a16="http://schemas.microsoft.com/office/drawing/2014/main" id="{2EBE8F38-1E07-1848-B5AF-1DAFC2280557}"/>
              </a:ext>
            </a:extLst>
          </p:cNvPr>
          <p:cNvSpPr txBox="1">
            <a:spLocks/>
          </p:cNvSpPr>
          <p:nvPr/>
        </p:nvSpPr>
        <p:spPr>
          <a:xfrm>
            <a:off x="838200" y="4291743"/>
            <a:ext cx="10515600" cy="92431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lumMod val="85000"/>
                  </a:schemeClr>
                </a:solidFill>
                <a:latin typeface="DengXian" panose="02010600030101010101" pitchFamily="2" charset="-122"/>
                <a:ea typeface="DengXian" panose="02010600030101010101" pitchFamily="2" charset="-122"/>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DengXian" panose="02010600030101010101" pitchFamily="2" charset="-122"/>
                <a:ea typeface="DengXian" panose="02010600030101010101" pitchFamily="2" charset="-122"/>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DengXian" panose="02010600030101010101" pitchFamily="2" charset="-122"/>
                <a:ea typeface="DengXian" panose="02010600030101010101" pitchFamily="2" charset="-122"/>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DengXian" panose="02010600030101010101" pitchFamily="2" charset="-122"/>
                <a:ea typeface="DengXian" panose="02010600030101010101" pitchFamily="2" charset="-122"/>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ctr"/>
            <a:endParaRPr lang="en-US" sz="2000" dirty="0">
              <a:solidFill>
                <a:schemeClr val="tx1">
                  <a:lumMod val="75000"/>
                  <a:lumOff val="25000"/>
                </a:schemeClr>
              </a:solidFill>
              <a:latin typeface="Century Gothic" panose="020B0502020202020204" pitchFamily="34" charset="0"/>
            </a:endParaRPr>
          </a:p>
          <a:p>
            <a:pPr algn="ctr"/>
            <a:r>
              <a:rPr lang="en-US" sz="2000" dirty="0" smtClean="0">
                <a:solidFill>
                  <a:schemeClr val="tx1">
                    <a:lumMod val="75000"/>
                    <a:lumOff val="25000"/>
                  </a:schemeClr>
                </a:solidFill>
                <a:latin typeface="Century Gothic" panose="020B0502020202020204" pitchFamily="34" charset="0"/>
              </a:rPr>
              <a:t>Chris Robinson, Director</a:t>
            </a:r>
            <a:endParaRPr lang="en-US" sz="2000" dirty="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3371546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a:grpSpLocks/>
          </p:cNvGrpSpPr>
          <p:nvPr/>
        </p:nvGrpSpPr>
        <p:grpSpPr bwMode="auto">
          <a:xfrm>
            <a:off x="635" y="0"/>
            <a:ext cx="10058400" cy="1259840"/>
            <a:chOff x="1" y="0"/>
            <a:chExt cx="15840" cy="1984"/>
          </a:xfrm>
        </p:grpSpPr>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3" y="6"/>
              <a:ext cx="8465" cy="1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5839" cy="1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44"/>
            <p:cNvSpPr txBox="1">
              <a:spLocks noChangeArrowheads="1"/>
            </p:cNvSpPr>
            <p:nvPr/>
          </p:nvSpPr>
          <p:spPr bwMode="auto">
            <a:xfrm>
              <a:off x="10717" y="566"/>
              <a:ext cx="2508"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lgn="ctr">
                <a:lnSpc>
                  <a:spcPts val="1210"/>
                </a:lnSpc>
                <a:spcBef>
                  <a:spcPts val="0"/>
                </a:spcBef>
                <a:spcAft>
                  <a:spcPts val="0"/>
                </a:spcAft>
              </a:pPr>
              <a:r>
                <a:rPr lang="en-US" sz="1200" spc="-5">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Organizational Chart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ts val="1430"/>
                </a:lnSpc>
                <a:spcBef>
                  <a:spcPts val="0"/>
                </a:spcBef>
                <a:spcAft>
                  <a:spcPts val="0"/>
                </a:spcAft>
              </a:pPr>
              <a:r>
                <a:rPr lang="en-US" sz="1200" spc="-5">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Student</a:t>
              </a:r>
              <a:r>
                <a:rPr lang="en-US" sz="1200" spc="-25">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Business</a:t>
              </a:r>
              <a:r>
                <a:rPr lang="en-US" sz="1200" spc="-25">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Services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9" name="Group 8"/>
          <p:cNvGrpSpPr>
            <a:grpSpLocks/>
          </p:cNvGrpSpPr>
          <p:nvPr/>
        </p:nvGrpSpPr>
        <p:grpSpPr bwMode="auto">
          <a:xfrm>
            <a:off x="-3176" y="10795"/>
            <a:ext cx="12195175" cy="1259840"/>
            <a:chOff x="1" y="0"/>
            <a:chExt cx="15840" cy="1984"/>
          </a:xfrm>
        </p:grpSpPr>
        <p:pic>
          <p:nvPicPr>
            <p:cNvPr id="10"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3" y="6"/>
              <a:ext cx="8465" cy="1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5839" cy="1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51"/>
            <p:cNvSpPr txBox="1">
              <a:spLocks noChangeArrowheads="1"/>
            </p:cNvSpPr>
            <p:nvPr/>
          </p:nvSpPr>
          <p:spPr bwMode="auto">
            <a:xfrm>
              <a:off x="10717" y="566"/>
              <a:ext cx="2508"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lgn="ctr">
                <a:lnSpc>
                  <a:spcPts val="1210"/>
                </a:lnSpc>
                <a:spcBef>
                  <a:spcPts val="0"/>
                </a:spcBef>
                <a:spcAft>
                  <a:spcPts val="0"/>
                </a:spcAft>
              </a:pPr>
              <a:r>
                <a:rPr lang="en-US" sz="1200" spc="-5">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Organizational Chart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ts val="1430"/>
                </a:lnSpc>
                <a:spcBef>
                  <a:spcPts val="0"/>
                </a:spcBef>
                <a:spcAft>
                  <a:spcPts val="0"/>
                </a:spcAft>
              </a:pPr>
              <a:r>
                <a:rPr lang="en-US" sz="1200" spc="-5">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Student</a:t>
              </a:r>
              <a:r>
                <a:rPr lang="en-US" sz="1200" spc="-25">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Business</a:t>
              </a:r>
              <a:r>
                <a:rPr lang="en-US" sz="1200" spc="-25">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 </a:t>
              </a:r>
              <a:r>
                <a:rPr lang="en-US" sz="1200">
                  <a:solidFill>
                    <a:srgbClr val="4B82B2"/>
                  </a:solidFill>
                  <a:effectLst/>
                  <a:latin typeface="Calibri" panose="020F0502020204030204" pitchFamily="34" charset="0"/>
                  <a:ea typeface="Calibri" panose="020F0502020204030204" pitchFamily="34" charset="0"/>
                  <a:cs typeface="Times New Roman" panose="02020603050405020304" pitchFamily="18" charset="0"/>
                </a:rPr>
                <a:t>Services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3" name="Rectangle 50"/>
          <p:cNvSpPr>
            <a:spLocks noChangeArrowheads="1"/>
          </p:cNvSpPr>
          <p:nvPr/>
        </p:nvSpPr>
        <p:spPr bwMode="auto">
          <a:xfrm>
            <a:off x="4688522" y="1758474"/>
            <a:ext cx="2378075" cy="654050"/>
          </a:xfrm>
          <a:prstGeom prst="rect">
            <a:avLst/>
          </a:prstGeom>
          <a:solidFill>
            <a:srgbClr val="B8CCE4"/>
          </a:solidFill>
          <a:ln w="25400">
            <a:solidFill>
              <a:srgbClr val="243F6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100" b="1" dirty="0" smtClean="0">
                <a:solidFill>
                  <a:srgbClr val="000000"/>
                </a:solidFill>
                <a:latin typeface="Arial" panose="020B0604020202020204" pitchFamily="34" charset="0"/>
                <a:cs typeface="Arial" panose="020B0604020202020204" pitchFamily="34" charset="0"/>
              </a:rPr>
              <a:t>Director</a:t>
            </a:r>
            <a:endParaRPr kumimoji="0" lang="en-US" altLang="en-US" sz="6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Chris Robinson</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 name="Rectangle 51"/>
          <p:cNvSpPr>
            <a:spLocks noChangeArrowheads="1"/>
          </p:cNvSpPr>
          <p:nvPr/>
        </p:nvSpPr>
        <p:spPr bwMode="auto">
          <a:xfrm>
            <a:off x="1603375" y="4327307"/>
            <a:ext cx="2378075" cy="654050"/>
          </a:xfrm>
          <a:prstGeom prst="rect">
            <a:avLst/>
          </a:prstGeom>
          <a:solidFill>
            <a:srgbClr val="B9CDE5"/>
          </a:solidFill>
          <a:ln w="25400">
            <a:solidFill>
              <a:srgbClr val="385D8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Student Support Coordinator</a:t>
            </a:r>
            <a:endParaRPr kumimoji="0" lang="en-US" altLang="en-US" sz="6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100" dirty="0" smtClean="0">
                <a:solidFill>
                  <a:srgbClr val="000000"/>
                </a:solidFill>
                <a:latin typeface="Arial" panose="020B0604020202020204" pitchFamily="34" charset="0"/>
                <a:cs typeface="Arial" panose="020B0604020202020204" pitchFamily="34" charset="0"/>
              </a:rPr>
              <a:t>Vacant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5" name="Rectangle 52"/>
          <p:cNvSpPr>
            <a:spLocks noChangeArrowheads="1"/>
          </p:cNvSpPr>
          <p:nvPr/>
        </p:nvSpPr>
        <p:spPr bwMode="auto">
          <a:xfrm>
            <a:off x="2597467" y="3121025"/>
            <a:ext cx="2378075" cy="654050"/>
          </a:xfrm>
          <a:prstGeom prst="rect">
            <a:avLst/>
          </a:prstGeom>
          <a:solidFill>
            <a:srgbClr val="B9CDE5"/>
          </a:solidFill>
          <a:ln w="25400">
            <a:solidFill>
              <a:srgbClr val="385D8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Operations Supervisor</a:t>
            </a:r>
            <a:endParaRPr kumimoji="0" lang="en-US" altLang="en-US" sz="6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100" dirty="0" smtClean="0">
                <a:solidFill>
                  <a:srgbClr val="000000"/>
                </a:solidFill>
                <a:latin typeface="Arial" panose="020B0604020202020204" pitchFamily="34" charset="0"/>
                <a:cs typeface="Arial" panose="020B0604020202020204" pitchFamily="34" charset="0"/>
              </a:rPr>
              <a:t>Christie Harvey</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6" name="Rectangle 53"/>
          <p:cNvSpPr>
            <a:spLocks noChangeArrowheads="1"/>
          </p:cNvSpPr>
          <p:nvPr/>
        </p:nvSpPr>
        <p:spPr bwMode="auto">
          <a:xfrm>
            <a:off x="6717982" y="3129280"/>
            <a:ext cx="2378075" cy="654050"/>
          </a:xfrm>
          <a:prstGeom prst="rect">
            <a:avLst/>
          </a:prstGeom>
          <a:solidFill>
            <a:srgbClr val="B9CDE5"/>
          </a:solidFill>
          <a:ln w="25400">
            <a:solidFill>
              <a:srgbClr val="385D8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Student Collections Coordinator</a:t>
            </a:r>
            <a:endParaRPr kumimoji="0" lang="en-US" altLang="en-US" sz="600" b="0" i="0" u="none" strike="noStrike" cap="none" normalizeH="0" baseline="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Dana Bautista</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7" name="Rectangle 54"/>
          <p:cNvSpPr>
            <a:spLocks noChangeArrowheads="1"/>
          </p:cNvSpPr>
          <p:nvPr/>
        </p:nvSpPr>
        <p:spPr bwMode="auto">
          <a:xfrm>
            <a:off x="4146550" y="5170449"/>
            <a:ext cx="2378075" cy="654050"/>
          </a:xfrm>
          <a:prstGeom prst="rect">
            <a:avLst/>
          </a:prstGeom>
          <a:solidFill>
            <a:srgbClr val="B9CDE5"/>
          </a:solidFill>
          <a:ln w="25400">
            <a:solidFill>
              <a:srgbClr val="385D8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Student Account Specialist</a:t>
            </a:r>
            <a:endParaRPr kumimoji="0" lang="en-US" altLang="en-US" sz="6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100" dirty="0" smtClean="0">
                <a:solidFill>
                  <a:srgbClr val="000000"/>
                </a:solidFill>
                <a:latin typeface="Arial" panose="020B0604020202020204" pitchFamily="34" charset="0"/>
                <a:cs typeface="Arial" panose="020B0604020202020204" pitchFamily="34" charset="0"/>
              </a:rPr>
              <a:t>Manny Chaudhry</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8" name="Rectangle 55"/>
          <p:cNvSpPr>
            <a:spLocks noChangeArrowheads="1"/>
          </p:cNvSpPr>
          <p:nvPr/>
        </p:nvSpPr>
        <p:spPr bwMode="auto">
          <a:xfrm>
            <a:off x="6690677" y="5170777"/>
            <a:ext cx="2378075" cy="654050"/>
          </a:xfrm>
          <a:prstGeom prst="rect">
            <a:avLst/>
          </a:prstGeom>
          <a:solidFill>
            <a:srgbClr val="B9CDE5"/>
          </a:solidFill>
          <a:ln w="25400">
            <a:solidFill>
              <a:srgbClr val="385D8A"/>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cs typeface="Arial" panose="020B0604020202020204" pitchFamily="34" charset="0"/>
              </a:rPr>
              <a:t>Student Account Specialist</a:t>
            </a:r>
            <a:endParaRPr kumimoji="0" lang="en-US" altLang="en-US" sz="6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100" dirty="0" smtClean="0">
                <a:solidFill>
                  <a:srgbClr val="000000"/>
                </a:solidFill>
                <a:latin typeface="Arial" panose="020B0604020202020204" pitchFamily="34" charset="0"/>
                <a:cs typeface="Arial" panose="020B0604020202020204" pitchFamily="34" charset="0"/>
              </a:rPr>
              <a:t>Miguel Mendoza Miramontes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cxnSp>
        <p:nvCxnSpPr>
          <p:cNvPr id="20" name="Elbow Connector 19"/>
          <p:cNvCxnSpPr>
            <a:endCxn id="16" idx="0"/>
          </p:cNvCxnSpPr>
          <p:nvPr/>
        </p:nvCxnSpPr>
        <p:spPr>
          <a:xfrm>
            <a:off x="4975542" y="2731929"/>
            <a:ext cx="2931478" cy="39735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a:endCxn id="15" idx="0"/>
          </p:cNvCxnSpPr>
          <p:nvPr/>
        </p:nvCxnSpPr>
        <p:spPr>
          <a:xfrm rot="10800000" flipV="1">
            <a:off x="3786506" y="2729627"/>
            <a:ext cx="2904177" cy="39139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5" idx="2"/>
            <a:endCxn id="17" idx="0"/>
          </p:cNvCxnSpPr>
          <p:nvPr/>
        </p:nvCxnSpPr>
        <p:spPr>
          <a:xfrm>
            <a:off x="3786505" y="3775075"/>
            <a:ext cx="1549083" cy="13953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14" idx="0"/>
          </p:cNvCxnSpPr>
          <p:nvPr/>
        </p:nvCxnSpPr>
        <p:spPr>
          <a:xfrm flipH="1">
            <a:off x="2792413" y="3783330"/>
            <a:ext cx="52684" cy="543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827461" y="2412524"/>
            <a:ext cx="0" cy="31940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18" idx="0"/>
          </p:cNvCxnSpPr>
          <p:nvPr/>
        </p:nvCxnSpPr>
        <p:spPr>
          <a:xfrm>
            <a:off x="3888591" y="3798360"/>
            <a:ext cx="3991124" cy="13724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7" name="Rectangle 31"/>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646829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7AAEE43-F740-2B40-AD75-277733F79233}"/>
              </a:ext>
            </a:extLst>
          </p:cNvPr>
          <p:cNvSpPr txBox="1">
            <a:spLocks/>
          </p:cNvSpPr>
          <p:nvPr/>
        </p:nvSpPr>
        <p:spPr>
          <a:xfrm>
            <a:off x="838200" y="365125"/>
            <a:ext cx="10515600"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0" i="0" kern="1200">
                <a:solidFill>
                  <a:schemeClr val="bg1"/>
                </a:solidFill>
                <a:latin typeface="Century Gothic" panose="020B0502020202020204" pitchFamily="34" charset="0"/>
                <a:ea typeface="DengXian Light" panose="02010600030101010101" pitchFamily="2" charset="-122"/>
                <a:cs typeface="+mj-cs"/>
              </a:defRPr>
            </a:lvl1pPr>
          </a:lstStyle>
          <a:p>
            <a:r>
              <a:rPr lang="en-US" sz="2800" smtClean="0"/>
              <a:t>Major Functions &amp; Services</a:t>
            </a:r>
            <a:endParaRPr lang="en-US" sz="2800" dirty="0"/>
          </a:p>
        </p:txBody>
      </p:sp>
      <p:sp>
        <p:nvSpPr>
          <p:cNvPr id="5" name="Rectangle 4"/>
          <p:cNvSpPr/>
          <p:nvPr/>
        </p:nvSpPr>
        <p:spPr>
          <a:xfrm>
            <a:off x="831850" y="658776"/>
            <a:ext cx="10515600" cy="523220"/>
          </a:xfrm>
          <a:prstGeom prst="rect">
            <a:avLst/>
          </a:prstGeom>
        </p:spPr>
        <p:txBody>
          <a:bodyPr wrap="square">
            <a:spAutoFit/>
          </a:bodyPr>
          <a:lstStyle/>
          <a:p>
            <a:r>
              <a:rPr lang="en-US" sz="2800" dirty="0">
                <a:latin typeface="Century Gothic" panose="020B0502020202020204" pitchFamily="34" charset="0"/>
              </a:rPr>
              <a:t>Major Functions &amp; Services</a:t>
            </a:r>
          </a:p>
        </p:txBody>
      </p:sp>
      <p:sp>
        <p:nvSpPr>
          <p:cNvPr id="3" name="TextBox 2"/>
          <p:cNvSpPr txBox="1"/>
          <p:nvPr/>
        </p:nvSpPr>
        <p:spPr>
          <a:xfrm>
            <a:off x="831850" y="1838632"/>
            <a:ext cx="4920021" cy="4801314"/>
          </a:xfrm>
          <a:prstGeom prst="rect">
            <a:avLst/>
          </a:prstGeom>
          <a:noFill/>
        </p:spPr>
        <p:txBody>
          <a:bodyPr wrap="square" rtlCol="0">
            <a:spAutoFit/>
          </a:bodyPr>
          <a:lstStyle/>
          <a:p>
            <a:r>
              <a:rPr lang="en-US" dirty="0" smtClean="0">
                <a:latin typeface="Calibri" panose="020F0502020204030204" pitchFamily="34" charset="0"/>
                <a:cs typeface="Calibri" panose="020F0502020204030204" pitchFamily="34" charset="0"/>
              </a:rPr>
              <a:t>Student Fee Assessment</a:t>
            </a:r>
          </a:p>
          <a:p>
            <a:r>
              <a:rPr lang="en-US" dirty="0" smtClean="0">
                <a:latin typeface="Calibri" panose="020F0502020204030204" pitchFamily="34" charset="0"/>
                <a:cs typeface="Calibri" panose="020F0502020204030204" pitchFamily="34" charset="0"/>
              </a:rPr>
              <a:t> - Registration and course material fees</a:t>
            </a:r>
          </a:p>
          <a:p>
            <a:r>
              <a:rPr lang="en-US" dirty="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 Housing and meal charges</a:t>
            </a:r>
          </a:p>
          <a:p>
            <a:r>
              <a:rPr lang="en-US" dirty="0">
                <a:latin typeface="Calibri" panose="020F0502020204030204" pitchFamily="34" charset="0"/>
                <a:cs typeface="Calibri" panose="020F0502020204030204" pitchFamily="34" charset="0"/>
              </a:rPr>
              <a:t> </a:t>
            </a:r>
            <a:r>
              <a:rPr lang="en-US" dirty="0" smtClean="0">
                <a:latin typeface="Calibri" panose="020F0502020204030204" pitchFamily="34" charset="0"/>
                <a:cs typeface="Calibri" panose="020F0502020204030204" pitchFamily="34" charset="0"/>
              </a:rPr>
              <a:t>- New Student Orientation charges</a:t>
            </a:r>
          </a:p>
          <a:p>
            <a:endParaRPr lang="en-US" dirty="0" smtClean="0">
              <a:latin typeface="Calibri" panose="020F0502020204030204" pitchFamily="34" charset="0"/>
              <a:cs typeface="Calibri" panose="020F0502020204030204" pitchFamily="34" charset="0"/>
            </a:endParaRPr>
          </a:p>
          <a:p>
            <a:pPr marL="461963" indent="-461963"/>
            <a:r>
              <a:rPr lang="en-US" dirty="0" smtClean="0">
                <a:latin typeface="Calibri" panose="020F0502020204030204" pitchFamily="34" charset="0"/>
                <a:cs typeface="Calibri" panose="020F0502020204030204" pitchFamily="34" charset="0"/>
              </a:rPr>
              <a:t>Student Billing – electronic bill presentment in Cashnet – student email notification</a:t>
            </a:r>
          </a:p>
          <a:p>
            <a:pPr marL="461963" indent="-461963"/>
            <a:r>
              <a:rPr lang="en-US" dirty="0" smtClean="0">
                <a:latin typeface="Calibri" panose="020F0502020204030204" pitchFamily="34" charset="0"/>
                <a:cs typeface="Calibri" panose="020F0502020204030204" pitchFamily="34" charset="0"/>
              </a:rPr>
              <a:t>Offer and manage Deferred Payment Plan – four equal monthly payments per term</a:t>
            </a:r>
            <a:endParaRPr lang="en-US" dirty="0">
              <a:latin typeface="Calibri" panose="020F0502020204030204" pitchFamily="34" charset="0"/>
              <a:cs typeface="Calibri" panose="020F0502020204030204" pitchFamily="34" charset="0"/>
            </a:endParaRPr>
          </a:p>
          <a:p>
            <a:r>
              <a:rPr lang="en-US" dirty="0" smtClean="0">
                <a:latin typeface="Calibri" panose="020F0502020204030204" pitchFamily="34" charset="0"/>
                <a:cs typeface="Calibri" panose="020F0502020204030204" pitchFamily="34" charset="0"/>
              </a:rPr>
              <a:t>Student Refunds – for FYE 6/30/19:</a:t>
            </a:r>
          </a:p>
          <a:p>
            <a:pPr marL="461963"/>
            <a:r>
              <a:rPr lang="en-US" dirty="0" smtClean="0">
                <a:latin typeface="Calibri" panose="020F0502020204030204" pitchFamily="34" charset="0"/>
                <a:cs typeface="Calibri" panose="020F0502020204030204" pitchFamily="34" charset="0"/>
              </a:rPr>
              <a:t>Checks - 		$  8,719,144</a:t>
            </a:r>
          </a:p>
          <a:p>
            <a:pPr marL="461963"/>
            <a:r>
              <a:rPr lang="en-US" dirty="0" smtClean="0">
                <a:latin typeface="Calibri" panose="020F0502020204030204" pitchFamily="34" charset="0"/>
                <a:cs typeface="Calibri" panose="020F0502020204030204" pitchFamily="34" charset="0"/>
              </a:rPr>
              <a:t>EFT - 		$23,390,179</a:t>
            </a:r>
          </a:p>
          <a:p>
            <a:pPr marL="461963" indent="-461963"/>
            <a:endParaRPr lang="en-US" dirty="0" smtClean="0">
              <a:latin typeface="Calibri" panose="020F0502020204030204" pitchFamily="34" charset="0"/>
              <a:cs typeface="Calibri" panose="020F0502020204030204" pitchFamily="34" charset="0"/>
            </a:endParaRPr>
          </a:p>
          <a:p>
            <a:pPr marL="461963" indent="-461963"/>
            <a:r>
              <a:rPr lang="en-US" dirty="0" smtClean="0">
                <a:latin typeface="Calibri" panose="020F0502020204030204" pitchFamily="34" charset="0"/>
                <a:cs typeface="Calibri" panose="020F0502020204030204" pitchFamily="34" charset="0"/>
              </a:rPr>
              <a:t>Delinquent Account Collections - liaison between campus and collection agencies</a:t>
            </a:r>
          </a:p>
          <a:p>
            <a:r>
              <a:rPr lang="en-US" dirty="0" smtClean="0">
                <a:latin typeface="Calibri" panose="020F0502020204030204" pitchFamily="34" charset="0"/>
                <a:cs typeface="Calibri" panose="020F0502020204030204" pitchFamily="34" charset="0"/>
              </a:rPr>
              <a:t>Customer Service – emails and phone calls</a:t>
            </a:r>
            <a:endParaRPr lang="en-US" dirty="0">
              <a:latin typeface="Calibri" panose="020F0502020204030204" pitchFamily="34" charset="0"/>
              <a:cs typeface="Calibri" panose="020F0502020204030204" pitchFamily="34" charset="0"/>
            </a:endParaRPr>
          </a:p>
          <a:p>
            <a:endParaRPr lang="en-US" dirty="0" smtClean="0">
              <a:latin typeface="DengXian"/>
            </a:endParaRPr>
          </a:p>
        </p:txBody>
      </p:sp>
      <p:sp>
        <p:nvSpPr>
          <p:cNvPr id="6" name="TextBox 5"/>
          <p:cNvSpPr txBox="1"/>
          <p:nvPr/>
        </p:nvSpPr>
        <p:spPr>
          <a:xfrm>
            <a:off x="5889523" y="1838632"/>
            <a:ext cx="5152103" cy="3970318"/>
          </a:xfrm>
          <a:prstGeom prst="rect">
            <a:avLst/>
          </a:prstGeom>
          <a:noFill/>
        </p:spPr>
        <p:txBody>
          <a:bodyPr wrap="square" rtlCol="0">
            <a:spAutoFit/>
          </a:bodyPr>
          <a:lstStyle/>
          <a:p>
            <a:r>
              <a:rPr lang="en-US" dirty="0" smtClean="0">
                <a:ea typeface="DengXian" panose="02010600030101010101"/>
              </a:rPr>
              <a:t>Maintain Student Accounts</a:t>
            </a:r>
          </a:p>
          <a:p>
            <a:pPr marL="461963" indent="-344488"/>
            <a:r>
              <a:rPr lang="en-US" dirty="0">
                <a:ea typeface="DengXian" panose="02010600030101010101"/>
              </a:rPr>
              <a:t> </a:t>
            </a:r>
            <a:r>
              <a:rPr lang="en-US" dirty="0" smtClean="0">
                <a:ea typeface="DengXian" panose="02010600030101010101"/>
              </a:rPr>
              <a:t>- Apply graduate remissions</a:t>
            </a:r>
          </a:p>
          <a:p>
            <a:pPr marL="461963" indent="-344488"/>
            <a:r>
              <a:rPr lang="en-US" dirty="0">
                <a:ea typeface="DengXian" panose="02010600030101010101"/>
              </a:rPr>
              <a:t> </a:t>
            </a:r>
            <a:r>
              <a:rPr lang="en-US" dirty="0" smtClean="0">
                <a:ea typeface="DengXian" panose="02010600030101010101"/>
              </a:rPr>
              <a:t>- Apply waivers and exemptions</a:t>
            </a:r>
          </a:p>
          <a:p>
            <a:pPr marL="796925" indent="-344488">
              <a:buFont typeface="Arial" panose="020B0604020202020204" pitchFamily="34" charset="0"/>
              <a:buChar char="•"/>
            </a:pPr>
            <a:r>
              <a:rPr lang="en-US" dirty="0" smtClean="0">
                <a:ea typeface="DengXian" panose="02010600030101010101"/>
              </a:rPr>
              <a:t>Health insurance waivers</a:t>
            </a:r>
          </a:p>
          <a:p>
            <a:pPr marL="796925" indent="-344488">
              <a:buFont typeface="Arial" panose="020B0604020202020204" pitchFamily="34" charset="0"/>
              <a:buChar char="•"/>
            </a:pPr>
            <a:r>
              <a:rPr lang="en-US" dirty="0" smtClean="0">
                <a:ea typeface="DengXian" panose="02010600030101010101"/>
              </a:rPr>
              <a:t>NRST waivers</a:t>
            </a:r>
          </a:p>
          <a:p>
            <a:pPr marL="796925" indent="-344488">
              <a:buFont typeface="Arial" panose="020B0604020202020204" pitchFamily="34" charset="0"/>
              <a:buChar char="•"/>
            </a:pPr>
            <a:r>
              <a:rPr lang="en-US" dirty="0" smtClean="0">
                <a:ea typeface="DengXian" panose="02010600030101010101"/>
              </a:rPr>
              <a:t>Cal-Vet fee waivers</a:t>
            </a:r>
          </a:p>
          <a:p>
            <a:pPr marL="461963" indent="-344488"/>
            <a:r>
              <a:rPr lang="en-US" dirty="0">
                <a:ea typeface="DengXian" panose="02010600030101010101"/>
              </a:rPr>
              <a:t> </a:t>
            </a:r>
            <a:r>
              <a:rPr lang="en-US" dirty="0" smtClean="0">
                <a:ea typeface="DengXian" panose="02010600030101010101"/>
              </a:rPr>
              <a:t>- Bill third party sponsors and post credits to student accounts</a:t>
            </a:r>
          </a:p>
          <a:p>
            <a:pPr marL="461963" indent="-344488"/>
            <a:endParaRPr lang="en-US" dirty="0">
              <a:ea typeface="DengXian" panose="02010600030101010101"/>
            </a:endParaRPr>
          </a:p>
          <a:p>
            <a:pPr marL="461963" indent="-344488"/>
            <a:r>
              <a:rPr lang="en-US" dirty="0" smtClean="0">
                <a:ea typeface="DengXian" panose="02010600030101010101"/>
              </a:rPr>
              <a:t>Collections</a:t>
            </a:r>
          </a:p>
          <a:p>
            <a:pPr marL="461963" indent="-344488"/>
            <a:r>
              <a:rPr lang="en-US" dirty="0">
                <a:ea typeface="DengXian" panose="02010600030101010101"/>
              </a:rPr>
              <a:t> </a:t>
            </a:r>
            <a:r>
              <a:rPr lang="en-US" dirty="0" smtClean="0">
                <a:ea typeface="DengXian" panose="02010600030101010101"/>
              </a:rPr>
              <a:t>- Post late fees </a:t>
            </a:r>
          </a:p>
          <a:p>
            <a:pPr marL="461963" indent="-344488"/>
            <a:r>
              <a:rPr lang="en-US" dirty="0">
                <a:ea typeface="DengXian" panose="02010600030101010101"/>
              </a:rPr>
              <a:t> </a:t>
            </a:r>
            <a:r>
              <a:rPr lang="en-US" dirty="0" smtClean="0">
                <a:ea typeface="DengXian" panose="02010600030101010101"/>
              </a:rPr>
              <a:t>- Placement of holds on delinquent accounts</a:t>
            </a:r>
          </a:p>
          <a:p>
            <a:pPr marL="461963" indent="-344488"/>
            <a:r>
              <a:rPr lang="en-US" dirty="0">
                <a:ea typeface="DengXian" panose="02010600030101010101"/>
              </a:rPr>
              <a:t> </a:t>
            </a:r>
            <a:r>
              <a:rPr lang="en-US" smtClean="0">
                <a:ea typeface="DengXian" panose="02010600030101010101"/>
              </a:rPr>
              <a:t>- Write </a:t>
            </a:r>
            <a:r>
              <a:rPr lang="en-US" dirty="0" smtClean="0">
                <a:ea typeface="DengXian" panose="02010600030101010101"/>
              </a:rPr>
              <a:t>off bad debts and refer accounts to collection agency</a:t>
            </a:r>
            <a:endParaRPr lang="en-US" dirty="0">
              <a:ea typeface="DengXian" panose="02010600030101010101"/>
            </a:endParaRPr>
          </a:p>
        </p:txBody>
      </p:sp>
    </p:spTree>
    <p:extLst>
      <p:ext uri="{BB962C8B-B14F-4D97-AF65-F5344CB8AC3E}">
        <p14:creationId xmlns:p14="http://schemas.microsoft.com/office/powerpoint/2010/main" val="2541907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7"/>
            <a:ext cx="10515600" cy="2552162"/>
          </a:xfrm>
        </p:spPr>
        <p:txBody>
          <a:bodyPr>
            <a:normAutofit fontScale="90000"/>
          </a:bodyPr>
          <a:lstStyle/>
          <a:p>
            <a:r>
              <a:rPr lang="en-US" sz="1800" dirty="0" smtClean="0">
                <a:solidFill>
                  <a:schemeClr val="tx1"/>
                </a:solidFill>
                <a:latin typeface="DengXian"/>
              </a:rPr>
              <a:t>Participate in the Alpha Financials project </a:t>
            </a:r>
            <a:br>
              <a:rPr lang="en-US" sz="1800" dirty="0" smtClean="0">
                <a:solidFill>
                  <a:schemeClr val="tx1"/>
                </a:solidFill>
                <a:latin typeface="DengXian"/>
              </a:rPr>
            </a:br>
            <a:r>
              <a:rPr lang="en-US" sz="1800" dirty="0">
                <a:solidFill>
                  <a:schemeClr val="tx1"/>
                </a:solidFill>
                <a:latin typeface="DengXian"/>
              </a:rPr>
              <a:t/>
            </a:r>
            <a:br>
              <a:rPr lang="en-US" sz="1800" dirty="0">
                <a:solidFill>
                  <a:schemeClr val="tx1"/>
                </a:solidFill>
                <a:latin typeface="DengXian"/>
              </a:rPr>
            </a:br>
            <a:r>
              <a:rPr lang="en-US" sz="1800" dirty="0" smtClean="0">
                <a:solidFill>
                  <a:schemeClr val="tx1"/>
                </a:solidFill>
                <a:latin typeface="DengXian"/>
              </a:rPr>
              <a:t>Expand Collections </a:t>
            </a:r>
            <a:r>
              <a:rPr lang="en-US" sz="1800" dirty="0">
                <a:solidFill>
                  <a:schemeClr val="tx1"/>
                </a:solidFill>
                <a:latin typeface="DengXian"/>
              </a:rPr>
              <a:t>e</a:t>
            </a:r>
            <a:r>
              <a:rPr lang="en-US" sz="1800" dirty="0" smtClean="0">
                <a:solidFill>
                  <a:schemeClr val="tx1"/>
                </a:solidFill>
                <a:latin typeface="DengXian"/>
              </a:rPr>
              <a:t>fforts using the Collections Module in Oracle AR</a:t>
            </a:r>
            <a:br>
              <a:rPr lang="en-US" sz="1800" dirty="0" smtClean="0">
                <a:solidFill>
                  <a:schemeClr val="tx1"/>
                </a:solidFill>
                <a:latin typeface="DengXian"/>
              </a:rPr>
            </a:br>
            <a:r>
              <a:rPr lang="en-US" sz="1800" dirty="0">
                <a:solidFill>
                  <a:schemeClr val="tx1"/>
                </a:solidFill>
                <a:latin typeface="DengXian"/>
              </a:rPr>
              <a:t/>
            </a:r>
            <a:br>
              <a:rPr lang="en-US" sz="1800" dirty="0">
                <a:solidFill>
                  <a:schemeClr val="tx1"/>
                </a:solidFill>
                <a:latin typeface="DengXian"/>
              </a:rPr>
            </a:br>
            <a:r>
              <a:rPr lang="en-US" sz="1800" dirty="0" smtClean="0">
                <a:solidFill>
                  <a:schemeClr val="tx1"/>
                </a:solidFill>
                <a:latin typeface="DengXian"/>
              </a:rPr>
              <a:t>Implement the Student Financial </a:t>
            </a:r>
            <a:r>
              <a:rPr lang="en-US" sz="1800" dirty="0">
                <a:solidFill>
                  <a:schemeClr val="tx1"/>
                </a:solidFill>
                <a:latin typeface="DengXian"/>
              </a:rPr>
              <a:t>R</a:t>
            </a:r>
            <a:r>
              <a:rPr lang="en-US" sz="1800" dirty="0" smtClean="0">
                <a:solidFill>
                  <a:schemeClr val="tx1"/>
                </a:solidFill>
                <a:latin typeface="DengXian"/>
              </a:rPr>
              <a:t>esponsibility Agreement and begin capturing student consent</a:t>
            </a:r>
            <a:br>
              <a:rPr lang="en-US" sz="1800" dirty="0" smtClean="0">
                <a:solidFill>
                  <a:schemeClr val="tx1"/>
                </a:solidFill>
                <a:latin typeface="DengXian"/>
              </a:rPr>
            </a:br>
            <a:r>
              <a:rPr lang="en-US" sz="1800" dirty="0">
                <a:solidFill>
                  <a:schemeClr val="tx1"/>
                </a:solidFill>
                <a:latin typeface="DengXian"/>
              </a:rPr>
              <a:t/>
            </a:r>
            <a:br>
              <a:rPr lang="en-US" sz="1800" dirty="0">
                <a:solidFill>
                  <a:schemeClr val="tx1"/>
                </a:solidFill>
                <a:latin typeface="DengXian"/>
              </a:rPr>
            </a:br>
            <a:r>
              <a:rPr lang="en-US" sz="1800" dirty="0" smtClean="0">
                <a:solidFill>
                  <a:schemeClr val="tx1"/>
                </a:solidFill>
                <a:latin typeface="DengXian"/>
              </a:rPr>
              <a:t>Implement new online student services using Banner Self-Service</a:t>
            </a:r>
            <a:br>
              <a:rPr lang="en-US" sz="1800" dirty="0" smtClean="0">
                <a:solidFill>
                  <a:schemeClr val="tx1"/>
                </a:solidFill>
                <a:latin typeface="DengXian"/>
              </a:rPr>
            </a:br>
            <a:r>
              <a:rPr lang="en-US" sz="1800" dirty="0" smtClean="0">
                <a:solidFill>
                  <a:schemeClr val="tx1"/>
                </a:solidFill>
                <a:latin typeface="DengXian"/>
              </a:rPr>
              <a:t/>
            </a:r>
            <a:br>
              <a:rPr lang="en-US" sz="1800" dirty="0" smtClean="0">
                <a:solidFill>
                  <a:schemeClr val="tx1"/>
                </a:solidFill>
                <a:latin typeface="DengXian"/>
              </a:rPr>
            </a:br>
            <a:r>
              <a:rPr lang="en-US" sz="1800" dirty="0" smtClean="0">
                <a:solidFill>
                  <a:schemeClr val="tx1"/>
                </a:solidFill>
                <a:latin typeface="DengXian"/>
              </a:rPr>
              <a:t/>
            </a:r>
            <a:br>
              <a:rPr lang="en-US" sz="1800" dirty="0" smtClean="0">
                <a:solidFill>
                  <a:schemeClr val="tx1"/>
                </a:solidFill>
                <a:latin typeface="DengXian"/>
              </a:rPr>
            </a:br>
            <a:endParaRPr lang="en-US" sz="1800" dirty="0">
              <a:solidFill>
                <a:schemeClr val="tx1"/>
              </a:solidFill>
              <a:latin typeface="DengXian"/>
            </a:endParaRPr>
          </a:p>
        </p:txBody>
      </p:sp>
      <p:sp>
        <p:nvSpPr>
          <p:cNvPr id="4" name="Rectangle 3"/>
          <p:cNvSpPr/>
          <p:nvPr/>
        </p:nvSpPr>
        <p:spPr>
          <a:xfrm>
            <a:off x="831850" y="660160"/>
            <a:ext cx="10443100" cy="523220"/>
          </a:xfrm>
          <a:prstGeom prst="rect">
            <a:avLst/>
          </a:prstGeom>
        </p:spPr>
        <p:txBody>
          <a:bodyPr wrap="square">
            <a:spAutoFit/>
          </a:bodyPr>
          <a:lstStyle/>
          <a:p>
            <a:r>
              <a:rPr lang="en-US" sz="2800" dirty="0">
                <a:latin typeface="Century Gothic" panose="020B0502020202020204" pitchFamily="34" charset="0"/>
              </a:rPr>
              <a:t>Major Initiatives &amp; Projects</a:t>
            </a:r>
          </a:p>
        </p:txBody>
      </p:sp>
    </p:spTree>
    <p:extLst>
      <p:ext uri="{BB962C8B-B14F-4D97-AF65-F5344CB8AC3E}">
        <p14:creationId xmlns:p14="http://schemas.microsoft.com/office/powerpoint/2010/main" val="4173798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1850" y="656478"/>
            <a:ext cx="10515600" cy="52322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smtClean="0">
                <a:ln>
                  <a:noFill/>
                </a:ln>
                <a:solidFill>
                  <a:prstClr val="black"/>
                </a:solidFill>
                <a:effectLst/>
                <a:uLnTx/>
                <a:uFillTx/>
                <a:latin typeface="Calibri Light" panose="020F0302020204030204"/>
                <a:ea typeface="+mj-ea"/>
                <a:cs typeface="+mj-cs"/>
              </a:rPr>
              <a:t>General Accounting Organization</a:t>
            </a:r>
            <a:endParaRPr kumimoji="0" lang="en-US" sz="2800" b="0" i="0" u="none" strike="noStrike" kern="0" cap="none" spc="0" normalizeH="0" baseline="0" noProof="0" dirty="0" smtClean="0">
              <a:ln>
                <a:noFill/>
              </a:ln>
              <a:solidFill>
                <a:sysClr val="windowText" lastClr="000000"/>
              </a:solidFill>
              <a:effectLst/>
              <a:uLnTx/>
              <a:uFillTx/>
            </a:endParaRPr>
          </a:p>
        </p:txBody>
      </p:sp>
      <p:sp>
        <p:nvSpPr>
          <p:cNvPr id="6" name="Rectangle 5"/>
          <p:cNvSpPr/>
          <p:nvPr/>
        </p:nvSpPr>
        <p:spPr>
          <a:xfrm>
            <a:off x="5121172" y="1922969"/>
            <a:ext cx="1936955" cy="553998"/>
          </a:xfrm>
          <a:prstGeom prst="rect">
            <a:avLst/>
          </a:prstGeom>
          <a:ln w="19050">
            <a:solidFill>
              <a:srgbClr val="0070C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Assistant Controller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5B9BD5">
                    <a:lumMod val="50000"/>
                  </a:srgbClr>
                </a:solidFill>
                <a:effectLst/>
                <a:uLnTx/>
                <a:uFillTx/>
              </a:rPr>
              <a:t>Kim Groesbeck</a:t>
            </a:r>
            <a:endParaRPr kumimoji="0" lang="en-US" sz="1400" b="0" i="0" u="none" strike="noStrike" kern="0" cap="none" spc="0" normalizeH="0" baseline="0" noProof="0" dirty="0">
              <a:ln>
                <a:noFill/>
              </a:ln>
              <a:solidFill>
                <a:srgbClr val="5B9BD5">
                  <a:lumMod val="50000"/>
                </a:srgbClr>
              </a:solidFill>
              <a:effectLst/>
              <a:uLnTx/>
              <a:uFillTx/>
            </a:endParaRPr>
          </a:p>
        </p:txBody>
      </p:sp>
      <p:sp>
        <p:nvSpPr>
          <p:cNvPr id="7" name="Rectangle 6"/>
          <p:cNvSpPr/>
          <p:nvPr/>
        </p:nvSpPr>
        <p:spPr>
          <a:xfrm>
            <a:off x="5121172" y="2718589"/>
            <a:ext cx="1936955" cy="800219"/>
          </a:xfrm>
          <a:prstGeom prst="rect">
            <a:avLst/>
          </a:prstGeom>
          <a:ln w="19050">
            <a:solidFill>
              <a:srgbClr val="0070C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General Accounting Director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5B9BD5">
                    <a:lumMod val="50000"/>
                  </a:srgbClr>
                </a:solidFill>
                <a:effectLst/>
                <a:uLnTx/>
                <a:uFillTx/>
              </a:rPr>
              <a:t>Marianna Eastman</a:t>
            </a:r>
            <a:endParaRPr kumimoji="0" lang="en-US" sz="1400" b="0" i="0" u="none" strike="noStrike" kern="0" cap="none" spc="0" normalizeH="0" baseline="0" noProof="0" dirty="0">
              <a:ln>
                <a:noFill/>
              </a:ln>
              <a:solidFill>
                <a:srgbClr val="5B9BD5">
                  <a:lumMod val="50000"/>
                </a:srgbClr>
              </a:solidFill>
              <a:effectLst/>
              <a:uLnTx/>
              <a:uFillTx/>
            </a:endParaRPr>
          </a:p>
        </p:txBody>
      </p:sp>
      <p:sp>
        <p:nvSpPr>
          <p:cNvPr id="8" name="Rectangle 7"/>
          <p:cNvSpPr/>
          <p:nvPr/>
        </p:nvSpPr>
        <p:spPr>
          <a:xfrm>
            <a:off x="1710813" y="3781618"/>
            <a:ext cx="3136490" cy="800219"/>
          </a:xfrm>
          <a:prstGeom prst="rect">
            <a:avLst/>
          </a:prstGeom>
          <a:ln w="19050">
            <a:solidFill>
              <a:srgbClr val="0070C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Gift/Foundation, Financial Control/IOC &amp; Plant/Debt Service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5B9BD5">
                    <a:lumMod val="50000"/>
                  </a:srgbClr>
                </a:solidFill>
                <a:effectLst/>
                <a:uLnTx/>
                <a:uFillTx/>
              </a:rPr>
              <a:t>Craig Ledebur</a:t>
            </a:r>
            <a:endParaRPr kumimoji="0" lang="en-US" sz="1400" b="0" i="0" u="none" strike="noStrike" kern="0" cap="none" spc="0" normalizeH="0" baseline="0" noProof="0" dirty="0">
              <a:ln>
                <a:noFill/>
              </a:ln>
              <a:solidFill>
                <a:srgbClr val="5B9BD5">
                  <a:lumMod val="50000"/>
                </a:srgbClr>
              </a:solidFill>
              <a:effectLst/>
              <a:uLnTx/>
              <a:uFillTx/>
            </a:endParaRPr>
          </a:p>
        </p:txBody>
      </p:sp>
      <p:sp>
        <p:nvSpPr>
          <p:cNvPr id="9" name="Rectangle 8"/>
          <p:cNvSpPr/>
          <p:nvPr/>
        </p:nvSpPr>
        <p:spPr>
          <a:xfrm>
            <a:off x="6921909" y="3781619"/>
            <a:ext cx="2094272" cy="800219"/>
          </a:xfrm>
          <a:prstGeom prst="rect">
            <a:avLst/>
          </a:prstGeom>
          <a:ln w="19050">
            <a:solidFill>
              <a:srgbClr val="0070C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General Accounting/ Financial System/Plant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5B9BD5">
                    <a:lumMod val="50000"/>
                  </a:srgbClr>
                </a:solidFill>
                <a:effectLst/>
                <a:uLnTx/>
                <a:uFillTx/>
              </a:rPr>
              <a:t>Arturo Martinez</a:t>
            </a:r>
            <a:endParaRPr kumimoji="0" lang="en-US" sz="1400" b="0" i="0" u="none" strike="noStrike" kern="0" cap="none" spc="0" normalizeH="0" baseline="0" noProof="0" dirty="0">
              <a:ln>
                <a:noFill/>
              </a:ln>
              <a:solidFill>
                <a:srgbClr val="5B9BD5">
                  <a:lumMod val="50000"/>
                </a:srgbClr>
              </a:solidFill>
              <a:effectLst/>
              <a:uLnTx/>
              <a:uFillTx/>
            </a:endParaRPr>
          </a:p>
        </p:txBody>
      </p:sp>
      <p:sp>
        <p:nvSpPr>
          <p:cNvPr id="10" name="Rectangle 9"/>
          <p:cNvSpPr/>
          <p:nvPr/>
        </p:nvSpPr>
        <p:spPr>
          <a:xfrm>
            <a:off x="2418018" y="4819306"/>
            <a:ext cx="1722080" cy="1046440"/>
          </a:xfrm>
          <a:prstGeom prst="rect">
            <a:avLst/>
          </a:prstGeom>
          <a:ln w="19050">
            <a:solidFill>
              <a:srgbClr val="0070C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DSA/Gift Processing/UCOP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Reporting</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5B9BD5">
                    <a:lumMod val="50000"/>
                  </a:srgbClr>
                </a:solidFill>
                <a:effectLst/>
                <a:uLnTx/>
                <a:uFillTx/>
              </a:rPr>
              <a:t>Jenny Duenas</a:t>
            </a:r>
            <a:endParaRPr kumimoji="0" lang="en-US" sz="1400" b="0" i="0" u="none" strike="noStrike" kern="0" cap="none" spc="0" normalizeH="0" baseline="0" noProof="0" dirty="0">
              <a:ln>
                <a:noFill/>
              </a:ln>
              <a:solidFill>
                <a:srgbClr val="5B9BD5">
                  <a:lumMod val="50000"/>
                </a:srgbClr>
              </a:solidFill>
              <a:effectLst/>
              <a:uLnTx/>
              <a:uFillTx/>
            </a:endParaRPr>
          </a:p>
        </p:txBody>
      </p:sp>
      <p:sp>
        <p:nvSpPr>
          <p:cNvPr id="11" name="Rectangle 10"/>
          <p:cNvSpPr/>
          <p:nvPr/>
        </p:nvSpPr>
        <p:spPr>
          <a:xfrm>
            <a:off x="5154920" y="4844647"/>
            <a:ext cx="1799303" cy="1046440"/>
          </a:xfrm>
          <a:prstGeom prst="rect">
            <a:avLst/>
          </a:prstGeom>
          <a:ln w="19050">
            <a:solidFill>
              <a:srgbClr val="0070C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Recharge/Cat Card/Accounts Receivable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5B9BD5">
                    <a:lumMod val="50000"/>
                  </a:srgbClr>
                </a:solidFill>
                <a:effectLst/>
                <a:uLnTx/>
                <a:uFillTx/>
              </a:rPr>
              <a:t>Devan Hinojosa</a:t>
            </a:r>
            <a:endParaRPr kumimoji="0" lang="en-US" sz="1400" b="0" i="0" u="none" strike="noStrike" kern="0" cap="none" spc="0" normalizeH="0" baseline="0" noProof="0" dirty="0">
              <a:ln>
                <a:noFill/>
              </a:ln>
              <a:solidFill>
                <a:srgbClr val="5B9BD5">
                  <a:lumMod val="50000"/>
                </a:srgbClr>
              </a:solidFill>
              <a:effectLst/>
              <a:uLnTx/>
              <a:uFillTx/>
            </a:endParaRPr>
          </a:p>
        </p:txBody>
      </p:sp>
      <p:sp>
        <p:nvSpPr>
          <p:cNvPr id="12" name="Rectangle 11"/>
          <p:cNvSpPr/>
          <p:nvPr/>
        </p:nvSpPr>
        <p:spPr>
          <a:xfrm>
            <a:off x="7058127" y="4832857"/>
            <a:ext cx="1828801" cy="1046440"/>
          </a:xfrm>
          <a:prstGeom prst="rect">
            <a:avLst/>
          </a:prstGeom>
          <a:ln w="19050">
            <a:solidFill>
              <a:srgbClr val="0070C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Payroll Accounting/</a:t>
            </a:r>
            <a:r>
              <a:rPr kumimoji="0" lang="en-US" sz="1600" b="0" i="0" u="none" strike="noStrike" kern="0" cap="none" spc="0" normalizeH="0" baseline="0" noProof="0" dirty="0" err="1" smtClean="0">
                <a:ln>
                  <a:noFill/>
                </a:ln>
                <a:solidFill>
                  <a:prstClr val="black"/>
                </a:solidFill>
                <a:effectLst/>
                <a:uLnTx/>
                <a:uFillTx/>
              </a:rPr>
              <a:t>UCPath</a:t>
            </a:r>
            <a:r>
              <a:rPr kumimoji="0" lang="en-US" sz="1600" b="0" i="0" u="none" strike="noStrike" kern="0" cap="none" spc="0" normalizeH="0" baseline="0" noProof="0" dirty="0" smtClean="0">
                <a:ln>
                  <a:noFill/>
                </a:ln>
                <a:solidFill>
                  <a:prstClr val="black"/>
                </a:solidFill>
                <a:effectLst/>
                <a:uLnTx/>
                <a:uFillTx/>
              </a:rPr>
              <a:t>/CBR/</a:t>
            </a:r>
            <a:r>
              <a:rPr kumimoji="0" lang="en-US" sz="1600" b="0" i="0" u="none" strike="noStrike" kern="0" cap="none" spc="0" normalizeH="0" baseline="0" noProof="0" dirty="0" err="1" smtClean="0">
                <a:ln>
                  <a:noFill/>
                </a:ln>
                <a:solidFill>
                  <a:prstClr val="black"/>
                </a:solidFill>
                <a:effectLst/>
                <a:uLnTx/>
                <a:uFillTx/>
              </a:rPr>
              <a:t>Vac</a:t>
            </a:r>
            <a:r>
              <a:rPr kumimoji="0" lang="en-US" sz="1600" b="0" i="0" u="none" strike="noStrike" kern="0" cap="none" spc="0" normalizeH="0" baseline="0" noProof="0" dirty="0" smtClean="0">
                <a:ln>
                  <a:noFill/>
                </a:ln>
                <a:solidFill>
                  <a:prstClr val="black"/>
                </a:solidFill>
                <a:effectLst/>
                <a:uLnTx/>
                <a:uFillTx/>
              </a:rPr>
              <a:t> Accrual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srgbClr val="5B9BD5">
                    <a:lumMod val="50000"/>
                  </a:srgbClr>
                </a:solidFill>
                <a:effectLst/>
                <a:uLnTx/>
                <a:uFillTx/>
              </a:rPr>
              <a:t>Vacant</a:t>
            </a:r>
            <a:endParaRPr kumimoji="0" lang="en-US" sz="1400" b="0" i="0" u="none" strike="noStrike" kern="0" cap="none" spc="0" normalizeH="0" baseline="0" noProof="0" dirty="0">
              <a:ln>
                <a:noFill/>
              </a:ln>
              <a:solidFill>
                <a:srgbClr val="5B9BD5">
                  <a:lumMod val="50000"/>
                </a:srgbClr>
              </a:solidFill>
              <a:effectLst/>
              <a:uLnTx/>
              <a:uFillTx/>
            </a:endParaRPr>
          </a:p>
        </p:txBody>
      </p:sp>
      <p:sp>
        <p:nvSpPr>
          <p:cNvPr id="13" name="Rectangle 12"/>
          <p:cNvSpPr/>
          <p:nvPr/>
        </p:nvSpPr>
        <p:spPr>
          <a:xfrm>
            <a:off x="9031594" y="4819306"/>
            <a:ext cx="1681316" cy="1046440"/>
          </a:xfrm>
          <a:prstGeom prst="rect">
            <a:avLst/>
          </a:prstGeom>
          <a:ln w="19050">
            <a:solidFill>
              <a:srgbClr val="0070C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smtClean="0">
                <a:ln>
                  <a:noFill/>
                </a:ln>
                <a:solidFill>
                  <a:prstClr val="black"/>
                </a:solidFill>
                <a:effectLst/>
                <a:uLnTx/>
                <a:uFillTx/>
              </a:rPr>
              <a:t>General Accounting Backfill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err="1" smtClean="0">
                <a:ln>
                  <a:noFill/>
                </a:ln>
                <a:solidFill>
                  <a:srgbClr val="5B9BD5">
                    <a:lumMod val="50000"/>
                  </a:srgbClr>
                </a:solidFill>
                <a:effectLst/>
                <a:uLnTx/>
                <a:uFillTx/>
              </a:rPr>
              <a:t>Renie</a:t>
            </a:r>
            <a:r>
              <a:rPr kumimoji="0" lang="en-US" sz="1400" b="0" i="0" u="none" strike="noStrike" kern="0" cap="none" spc="0" normalizeH="0" baseline="0" noProof="0" dirty="0" smtClean="0">
                <a:ln>
                  <a:noFill/>
                </a:ln>
                <a:solidFill>
                  <a:srgbClr val="5B9BD5">
                    <a:lumMod val="50000"/>
                  </a:srgbClr>
                </a:solidFill>
                <a:effectLst/>
                <a:uLnTx/>
                <a:uFillTx/>
              </a:rPr>
              <a:t> </a:t>
            </a:r>
            <a:r>
              <a:rPr kumimoji="0" lang="en-US" sz="1400" b="0" i="0" u="none" strike="noStrike" kern="0" cap="none" spc="0" normalizeH="0" baseline="0" noProof="0" dirty="0" err="1" smtClean="0">
                <a:ln>
                  <a:noFill/>
                </a:ln>
                <a:solidFill>
                  <a:srgbClr val="5B9BD5">
                    <a:lumMod val="50000"/>
                  </a:srgbClr>
                </a:solidFill>
                <a:effectLst/>
                <a:uLnTx/>
                <a:uFillTx/>
              </a:rPr>
              <a:t>Fagundes</a:t>
            </a:r>
            <a:endParaRPr kumimoji="0" lang="en-US" sz="1400" b="0" i="0" u="none" strike="noStrike" kern="0" cap="none" spc="0" normalizeH="0" baseline="0" noProof="0" dirty="0">
              <a:ln>
                <a:noFill/>
              </a:ln>
              <a:solidFill>
                <a:srgbClr val="5B9BD5">
                  <a:lumMod val="50000"/>
                </a:srgbClr>
              </a:solidFill>
              <a:effectLst/>
              <a:uLnTx/>
              <a:uFillTx/>
            </a:endParaRPr>
          </a:p>
        </p:txBody>
      </p:sp>
      <p:cxnSp>
        <p:nvCxnSpPr>
          <p:cNvPr id="15" name="Straight Connector 14"/>
          <p:cNvCxnSpPr>
            <a:stCxn id="6" idx="2"/>
            <a:endCxn id="7" idx="0"/>
          </p:cNvCxnSpPr>
          <p:nvPr/>
        </p:nvCxnSpPr>
        <p:spPr>
          <a:xfrm>
            <a:off x="6089650" y="2476967"/>
            <a:ext cx="0" cy="241622"/>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7" idx="2"/>
            <a:endCxn id="9" idx="1"/>
          </p:cNvCxnSpPr>
          <p:nvPr/>
        </p:nvCxnSpPr>
        <p:spPr>
          <a:xfrm rot="16200000" flipH="1">
            <a:off x="6174319" y="3434138"/>
            <a:ext cx="662921" cy="832259"/>
          </a:xfrm>
          <a:prstGeom prst="bentConnector2">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a:endCxn id="8" idx="3"/>
          </p:cNvCxnSpPr>
          <p:nvPr/>
        </p:nvCxnSpPr>
        <p:spPr>
          <a:xfrm flipH="1">
            <a:off x="4847303" y="4181727"/>
            <a:ext cx="1242346" cy="1"/>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stCxn id="8" idx="2"/>
            <a:endCxn id="10" idx="0"/>
          </p:cNvCxnSpPr>
          <p:nvPr/>
        </p:nvCxnSpPr>
        <p:spPr>
          <a:xfrm>
            <a:off x="3279058" y="4581837"/>
            <a:ext cx="0" cy="237469"/>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stCxn id="9" idx="2"/>
            <a:endCxn id="12" idx="0"/>
          </p:cNvCxnSpPr>
          <p:nvPr/>
        </p:nvCxnSpPr>
        <p:spPr>
          <a:xfrm>
            <a:off x="7969045" y="4581838"/>
            <a:ext cx="3483" cy="251019"/>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7" name="Elbow Connector 26"/>
          <p:cNvCxnSpPr>
            <a:endCxn id="11" idx="0"/>
          </p:cNvCxnSpPr>
          <p:nvPr/>
        </p:nvCxnSpPr>
        <p:spPr>
          <a:xfrm rot="10800000" flipV="1">
            <a:off x="6054573" y="4709651"/>
            <a:ext cx="1914473" cy="134995"/>
          </a:xfrm>
          <a:prstGeom prst="bentConnector2">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9" name="Elbow Connector 28"/>
          <p:cNvCxnSpPr>
            <a:endCxn id="13" idx="0"/>
          </p:cNvCxnSpPr>
          <p:nvPr/>
        </p:nvCxnSpPr>
        <p:spPr>
          <a:xfrm>
            <a:off x="7969045" y="4709651"/>
            <a:ext cx="1903207" cy="109655"/>
          </a:xfrm>
          <a:prstGeom prst="bentConnector2">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353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1850" y="1836429"/>
            <a:ext cx="10515600" cy="3846615"/>
          </a:xfrm>
        </p:spPr>
        <p:txBody>
          <a:bodyPr>
            <a:normAutofit/>
          </a:bodyPr>
          <a:lstStyle/>
          <a:p>
            <a:pPr marL="228600" lvl="0" indent="-228600">
              <a:buFont typeface="Arial" panose="020B0604020202020204" pitchFamily="34" charset="0"/>
              <a:buChar char="•"/>
            </a:pPr>
            <a:r>
              <a:rPr lang="en-US" sz="2800" dirty="0">
                <a:solidFill>
                  <a:prstClr val="black"/>
                </a:solidFill>
                <a:latin typeface="Calibri" panose="020F0502020204030204"/>
                <a:ea typeface="+mn-ea"/>
              </a:rPr>
              <a:t>General Accounting/Financial System</a:t>
            </a:r>
          </a:p>
          <a:p>
            <a:pPr marL="228600" lvl="0" indent="-228600">
              <a:buFont typeface="Arial" panose="020B0604020202020204" pitchFamily="34" charset="0"/>
              <a:buChar char="•"/>
            </a:pPr>
            <a:r>
              <a:rPr lang="en-US" sz="2800" dirty="0">
                <a:solidFill>
                  <a:prstClr val="black"/>
                </a:solidFill>
                <a:latin typeface="Calibri" panose="020F0502020204030204"/>
                <a:ea typeface="+mn-ea"/>
              </a:rPr>
              <a:t>Plant Accounting</a:t>
            </a:r>
          </a:p>
          <a:p>
            <a:pPr marL="228600" lvl="0" indent="-228600">
              <a:buFont typeface="Arial" panose="020B0604020202020204" pitchFamily="34" charset="0"/>
              <a:buChar char="•"/>
            </a:pPr>
            <a:r>
              <a:rPr lang="en-US" sz="2800" dirty="0">
                <a:solidFill>
                  <a:prstClr val="black"/>
                </a:solidFill>
                <a:latin typeface="Calibri" panose="020F0502020204030204"/>
                <a:ea typeface="+mn-ea"/>
              </a:rPr>
              <a:t>Gift &amp; Foundation Accounting</a:t>
            </a:r>
          </a:p>
          <a:p>
            <a:pPr marL="228600" lvl="0" indent="-228600">
              <a:buFont typeface="Arial" panose="020B0604020202020204" pitchFamily="34" charset="0"/>
              <a:buChar char="•"/>
            </a:pPr>
            <a:r>
              <a:rPr lang="en-US" sz="2800" dirty="0">
                <a:solidFill>
                  <a:prstClr val="black"/>
                </a:solidFill>
                <a:latin typeface="Calibri" panose="020F0502020204030204"/>
                <a:ea typeface="+mn-ea"/>
              </a:rPr>
              <a:t>Financial Control/Intercampus Recharge</a:t>
            </a:r>
          </a:p>
          <a:p>
            <a:pPr marL="228600" lvl="0" indent="-228600">
              <a:buFont typeface="Arial" panose="020B0604020202020204" pitchFamily="34" charset="0"/>
              <a:buChar char="•"/>
            </a:pPr>
            <a:r>
              <a:rPr lang="en-US" sz="2800" dirty="0">
                <a:solidFill>
                  <a:prstClr val="black"/>
                </a:solidFill>
                <a:latin typeface="Calibri" panose="020F0502020204030204"/>
                <a:ea typeface="+mn-ea"/>
              </a:rPr>
              <a:t>Accounts Receivable</a:t>
            </a:r>
          </a:p>
          <a:p>
            <a:pPr marL="228600" lvl="0" indent="-228600">
              <a:buFont typeface="Arial" panose="020B0604020202020204" pitchFamily="34" charset="0"/>
              <a:buChar char="•"/>
            </a:pPr>
            <a:r>
              <a:rPr lang="en-US" sz="2800" dirty="0">
                <a:solidFill>
                  <a:prstClr val="black"/>
                </a:solidFill>
                <a:latin typeface="Calibri" panose="020F0502020204030204"/>
                <a:ea typeface="+mn-ea"/>
              </a:rPr>
              <a:t>Recharge &amp; CatCard Transaction Processing</a:t>
            </a:r>
          </a:p>
          <a:p>
            <a:pPr marL="228600" lvl="0" indent="-228600">
              <a:buFont typeface="Arial" panose="020B0604020202020204" pitchFamily="34" charset="0"/>
              <a:buChar char="•"/>
            </a:pPr>
            <a:r>
              <a:rPr lang="en-US" sz="2800" dirty="0">
                <a:solidFill>
                  <a:prstClr val="black"/>
                </a:solidFill>
                <a:latin typeface="Calibri" panose="020F0502020204030204"/>
                <a:ea typeface="+mn-ea"/>
              </a:rPr>
              <a:t>Payroll Accounting</a:t>
            </a:r>
          </a:p>
          <a:p>
            <a:endParaRPr lang="en-US" dirty="0"/>
          </a:p>
        </p:txBody>
      </p:sp>
      <p:sp>
        <p:nvSpPr>
          <p:cNvPr id="4" name="Rectangle 3"/>
          <p:cNvSpPr/>
          <p:nvPr/>
        </p:nvSpPr>
        <p:spPr>
          <a:xfrm>
            <a:off x="831850" y="614516"/>
            <a:ext cx="10515600" cy="523220"/>
          </a:xfrm>
          <a:prstGeom prst="rect">
            <a:avLst/>
          </a:prstGeom>
        </p:spPr>
        <p:txBody>
          <a:bodyPr wrap="square">
            <a:spAutoFit/>
          </a:bodyPr>
          <a:lstStyle/>
          <a:p>
            <a:r>
              <a:rPr lang="en-US" sz="2800" dirty="0">
                <a:solidFill>
                  <a:srgbClr val="000000"/>
                </a:solidFill>
                <a:latin typeface="Century Gothic" panose="020B0502020202020204" pitchFamily="34" charset="0"/>
                <a:ea typeface="DengXian Light" panose="02010600030101010101" pitchFamily="2" charset="-122"/>
                <a:cs typeface="+mj-cs"/>
              </a:rPr>
              <a:t>Major Functions &amp; Services</a:t>
            </a:r>
            <a:endParaRPr lang="en-US" dirty="0"/>
          </a:p>
        </p:txBody>
      </p:sp>
    </p:spTree>
    <p:extLst>
      <p:ext uri="{BB962C8B-B14F-4D97-AF65-F5344CB8AC3E}">
        <p14:creationId xmlns:p14="http://schemas.microsoft.com/office/powerpoint/2010/main" val="37902894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1850" y="591338"/>
            <a:ext cx="9973802" cy="523220"/>
          </a:xfrm>
          <a:prstGeom prst="rect">
            <a:avLst/>
          </a:prstGeom>
        </p:spPr>
        <p:txBody>
          <a:bodyPr wrap="square">
            <a:spAutoFit/>
          </a:bodyPr>
          <a:lstStyle/>
          <a:p>
            <a:pPr lvl="0"/>
            <a:r>
              <a:rPr lang="en-US" sz="2800" dirty="0">
                <a:solidFill>
                  <a:srgbClr val="000000"/>
                </a:solidFill>
                <a:latin typeface="Century Gothic" panose="020B0502020202020204" pitchFamily="34" charset="0"/>
                <a:ea typeface="DengXian Light" panose="02010600030101010101" pitchFamily="2" charset="-122"/>
              </a:rPr>
              <a:t>Major Functions &amp; Services</a:t>
            </a:r>
            <a:endParaRPr lang="en-US" dirty="0">
              <a:solidFill>
                <a:srgbClr val="000000"/>
              </a:solidFill>
            </a:endParaRPr>
          </a:p>
        </p:txBody>
      </p:sp>
      <p:sp>
        <p:nvSpPr>
          <p:cNvPr id="6" name="Rectangle 5"/>
          <p:cNvSpPr/>
          <p:nvPr/>
        </p:nvSpPr>
        <p:spPr>
          <a:xfrm>
            <a:off x="900676" y="1823402"/>
            <a:ext cx="10219608" cy="3046988"/>
          </a:xfrm>
          <a:prstGeom prst="rect">
            <a:avLst/>
          </a:prstGeom>
        </p:spPr>
        <p:txBody>
          <a:bodyPr wrap="square">
            <a:spAutoFit/>
          </a:bodyPr>
          <a:lstStyle/>
          <a:p>
            <a:r>
              <a:rPr lang="en-US" sz="2400" dirty="0" smtClean="0"/>
              <a:t>GENERAL ACCOUNTING</a:t>
            </a:r>
          </a:p>
          <a:p>
            <a:pPr marL="285750" indent="-285750">
              <a:buFont typeface="Arial" panose="020B0604020202020204" pitchFamily="34" charset="0"/>
              <a:buChar char="•"/>
            </a:pPr>
            <a:r>
              <a:rPr lang="en-US" sz="2400" dirty="0" smtClean="0"/>
              <a:t>Chart </a:t>
            </a:r>
            <a:r>
              <a:rPr lang="en-US" sz="2400" dirty="0"/>
              <a:t>of Accounts Maintenance</a:t>
            </a:r>
          </a:p>
          <a:p>
            <a:pPr marL="285750" indent="-285750">
              <a:buFont typeface="Arial" panose="020B0604020202020204" pitchFamily="34" charset="0"/>
              <a:buChar char="•"/>
            </a:pPr>
            <a:r>
              <a:rPr lang="en-US" sz="2400" dirty="0"/>
              <a:t>Financial System/Ledgers</a:t>
            </a:r>
          </a:p>
          <a:p>
            <a:pPr marL="285750" indent="-285750">
              <a:buFont typeface="Arial" panose="020B0604020202020204" pitchFamily="34" charset="0"/>
              <a:buChar char="•"/>
            </a:pPr>
            <a:r>
              <a:rPr lang="en-US" sz="2400" dirty="0"/>
              <a:t>Training</a:t>
            </a:r>
          </a:p>
          <a:p>
            <a:pPr marL="285750" indent="-285750">
              <a:buFont typeface="Arial" panose="020B0604020202020204" pitchFamily="34" charset="0"/>
              <a:buChar char="•"/>
            </a:pPr>
            <a:r>
              <a:rPr lang="en-US" sz="2400" dirty="0"/>
              <a:t>Reconciliations</a:t>
            </a:r>
          </a:p>
          <a:p>
            <a:pPr marL="285750" indent="-285750">
              <a:buFont typeface="Arial" panose="020B0604020202020204" pitchFamily="34" charset="0"/>
              <a:buChar char="•"/>
            </a:pPr>
            <a:r>
              <a:rPr lang="en-US" sz="2400" dirty="0"/>
              <a:t>Fiscal Close </a:t>
            </a:r>
          </a:p>
          <a:p>
            <a:pPr marL="285750" indent="-285750">
              <a:buFont typeface="Arial" panose="020B0604020202020204" pitchFamily="34" charset="0"/>
              <a:buChar char="•"/>
            </a:pPr>
            <a:r>
              <a:rPr lang="en-US" sz="2400" dirty="0"/>
              <a:t>Financial Reporting &amp; Reviews</a:t>
            </a:r>
          </a:p>
          <a:p>
            <a:pPr marL="285750" indent="-285750">
              <a:buFont typeface="Arial" panose="020B0604020202020204" pitchFamily="34" charset="0"/>
              <a:buChar char="•"/>
            </a:pPr>
            <a:r>
              <a:rPr lang="en-US" sz="2400" dirty="0"/>
              <a:t>Accounting Guidance</a:t>
            </a:r>
          </a:p>
        </p:txBody>
      </p:sp>
    </p:spTree>
    <p:extLst>
      <p:ext uri="{BB962C8B-B14F-4D97-AF65-F5344CB8AC3E}">
        <p14:creationId xmlns:p14="http://schemas.microsoft.com/office/powerpoint/2010/main" val="1888160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1850" y="601171"/>
            <a:ext cx="10515600" cy="523220"/>
          </a:xfrm>
          <a:prstGeom prst="rect">
            <a:avLst/>
          </a:prstGeom>
        </p:spPr>
        <p:txBody>
          <a:bodyPr wrap="square">
            <a:spAutoFit/>
          </a:bodyPr>
          <a:lstStyle/>
          <a:p>
            <a:r>
              <a:rPr lang="en-US" sz="2800" dirty="0">
                <a:solidFill>
                  <a:srgbClr val="000000"/>
                </a:solidFill>
                <a:latin typeface="Century Gothic" panose="020B0502020202020204" pitchFamily="34" charset="0"/>
                <a:ea typeface="DengXian Light" panose="02010600030101010101" pitchFamily="2" charset="-122"/>
                <a:cs typeface="+mj-cs"/>
              </a:rPr>
              <a:t>Major Functions &amp; Services</a:t>
            </a:r>
            <a:endParaRPr lang="en-US" dirty="0"/>
          </a:p>
        </p:txBody>
      </p:sp>
      <p:sp>
        <p:nvSpPr>
          <p:cNvPr id="6" name="Rectangle 5"/>
          <p:cNvSpPr/>
          <p:nvPr/>
        </p:nvSpPr>
        <p:spPr>
          <a:xfrm>
            <a:off x="831850" y="1909349"/>
            <a:ext cx="10515600" cy="3416320"/>
          </a:xfrm>
          <a:prstGeom prst="rect">
            <a:avLst/>
          </a:prstGeom>
        </p:spPr>
        <p:txBody>
          <a:bodyPr wrap="square">
            <a:spAutoFit/>
          </a:bodyPr>
          <a:lstStyle/>
          <a:p>
            <a:r>
              <a:rPr lang="en-US" sz="2400" dirty="0" smtClean="0"/>
              <a:t>PLANT ACCOUNTING/DEBT SERVICE</a:t>
            </a:r>
          </a:p>
          <a:p>
            <a:pPr marL="285750" indent="-285750">
              <a:buFont typeface="Arial" panose="020B0604020202020204" pitchFamily="34" charset="0"/>
              <a:buChar char="•"/>
            </a:pPr>
            <a:r>
              <a:rPr lang="en-US" sz="2400" dirty="0" smtClean="0"/>
              <a:t>Monitor </a:t>
            </a:r>
            <a:r>
              <a:rPr lang="en-US" sz="2400" dirty="0"/>
              <a:t>and post entries for construction activity in Plant accounts</a:t>
            </a:r>
          </a:p>
          <a:p>
            <a:pPr marL="285750" indent="-285750">
              <a:buFont typeface="Arial" panose="020B0604020202020204" pitchFamily="34" charset="0"/>
              <a:buChar char="•"/>
            </a:pPr>
            <a:r>
              <a:rPr lang="en-US" sz="2400" dirty="0"/>
              <a:t>2020 Project accounting entries</a:t>
            </a:r>
          </a:p>
          <a:p>
            <a:pPr marL="285750" indent="-285750">
              <a:buFont typeface="Arial" panose="020B0604020202020204" pitchFamily="34" charset="0"/>
              <a:buChar char="•"/>
            </a:pPr>
            <a:r>
              <a:rPr lang="en-US" sz="2400" dirty="0"/>
              <a:t>Draw down funds for financed project using UCOP system</a:t>
            </a:r>
          </a:p>
          <a:p>
            <a:pPr marL="285750" indent="-285750">
              <a:buFont typeface="Arial" panose="020B0604020202020204" pitchFamily="34" charset="0"/>
              <a:buChar char="•"/>
            </a:pPr>
            <a:r>
              <a:rPr lang="en-US" sz="2400" dirty="0"/>
              <a:t>Prepare capitalization entries for assets (buildings, infrastructure, general improvements, equipment, software, library, intangibles)</a:t>
            </a:r>
          </a:p>
          <a:p>
            <a:pPr marL="285750" indent="-285750">
              <a:buFont typeface="Arial" panose="020B0604020202020204" pitchFamily="34" charset="0"/>
              <a:buChar char="•"/>
            </a:pPr>
            <a:r>
              <a:rPr lang="en-US" sz="2400" dirty="0"/>
              <a:t>Process plant related fiscal close entries required to post correctly in  financial statements</a:t>
            </a:r>
          </a:p>
          <a:p>
            <a:pPr marL="285750" indent="-285750">
              <a:buFont typeface="Arial" panose="020B0604020202020204" pitchFamily="34" charset="0"/>
              <a:buChar char="•"/>
            </a:pPr>
            <a:r>
              <a:rPr lang="en-US" sz="2400" dirty="0"/>
              <a:t>Process debt service payment and maintain balances</a:t>
            </a:r>
          </a:p>
        </p:txBody>
      </p:sp>
    </p:spTree>
    <p:extLst>
      <p:ext uri="{BB962C8B-B14F-4D97-AF65-F5344CB8AC3E}">
        <p14:creationId xmlns:p14="http://schemas.microsoft.com/office/powerpoint/2010/main" val="1786588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94735" y="1883243"/>
            <a:ext cx="10500852" cy="2677656"/>
          </a:xfrm>
          <a:prstGeom prst="rect">
            <a:avLst/>
          </a:prstGeom>
        </p:spPr>
        <p:txBody>
          <a:bodyPr wrap="square">
            <a:spAutoFit/>
          </a:bodyPr>
          <a:lstStyle/>
          <a:p>
            <a:r>
              <a:rPr lang="en-US" sz="2400" dirty="0" smtClean="0"/>
              <a:t>GIFT &amp; ENDOWMENT &amp; FOUNDATION</a:t>
            </a:r>
          </a:p>
          <a:p>
            <a:pPr marL="285750" indent="-285750">
              <a:buFont typeface="Arial" panose="020B0604020202020204" pitchFamily="34" charset="0"/>
              <a:buChar char="•"/>
            </a:pPr>
            <a:r>
              <a:rPr lang="en-US" sz="2400" dirty="0" smtClean="0"/>
              <a:t>Process </a:t>
            </a:r>
            <a:r>
              <a:rPr lang="en-US" sz="2400" dirty="0"/>
              <a:t>journal &amp; fund transfers</a:t>
            </a:r>
          </a:p>
          <a:p>
            <a:pPr marL="285750" indent="-285750">
              <a:buFont typeface="Arial" panose="020B0604020202020204" pitchFamily="34" charset="0"/>
              <a:buChar char="•"/>
            </a:pPr>
            <a:r>
              <a:rPr lang="en-US" sz="2400" dirty="0"/>
              <a:t>Reconcile with Development</a:t>
            </a:r>
          </a:p>
          <a:p>
            <a:pPr marL="285750" indent="-285750">
              <a:buFont typeface="Arial" panose="020B0604020202020204" pitchFamily="34" charset="0"/>
              <a:buChar char="•"/>
            </a:pPr>
            <a:r>
              <a:rPr lang="en-US" sz="2400" dirty="0"/>
              <a:t>Work with departments to direct funds</a:t>
            </a:r>
          </a:p>
          <a:p>
            <a:pPr marL="285750" indent="-285750">
              <a:buFont typeface="Arial" panose="020B0604020202020204" pitchFamily="34" charset="0"/>
              <a:buChar char="•"/>
            </a:pPr>
            <a:r>
              <a:rPr lang="en-US" sz="2400" dirty="0"/>
              <a:t>Transfer Endowment Funds to campus</a:t>
            </a:r>
          </a:p>
          <a:p>
            <a:pPr marL="285750" indent="-285750">
              <a:buFont typeface="Arial" panose="020B0604020202020204" pitchFamily="34" charset="0"/>
              <a:buChar char="•"/>
            </a:pPr>
            <a:r>
              <a:rPr lang="en-US" sz="2400" dirty="0"/>
              <a:t>Maintains Foundation Books</a:t>
            </a:r>
          </a:p>
          <a:p>
            <a:pPr marL="285750" indent="-285750">
              <a:buFont typeface="Arial" panose="020B0604020202020204" pitchFamily="34" charset="0"/>
              <a:buChar char="•"/>
            </a:pPr>
            <a:r>
              <a:rPr lang="en-US" sz="2400" dirty="0"/>
              <a:t>Annual Foundation Audit</a:t>
            </a:r>
          </a:p>
        </p:txBody>
      </p:sp>
      <p:sp>
        <p:nvSpPr>
          <p:cNvPr id="5" name="Rectangle 4"/>
          <p:cNvSpPr/>
          <p:nvPr/>
        </p:nvSpPr>
        <p:spPr>
          <a:xfrm>
            <a:off x="894735" y="628954"/>
            <a:ext cx="10255045" cy="523220"/>
          </a:xfrm>
          <a:prstGeom prst="rect">
            <a:avLst/>
          </a:prstGeom>
        </p:spPr>
        <p:txBody>
          <a:bodyPr wrap="square">
            <a:spAutoFit/>
          </a:bodyPr>
          <a:lstStyle/>
          <a:p>
            <a:r>
              <a:rPr lang="en-US" sz="2800" dirty="0">
                <a:solidFill>
                  <a:srgbClr val="000000"/>
                </a:solidFill>
                <a:latin typeface="Century Gothic" panose="020B0502020202020204" pitchFamily="34" charset="0"/>
                <a:ea typeface="DengXian Light" panose="02010600030101010101" pitchFamily="2" charset="-122"/>
              </a:rPr>
              <a:t>Major Functions &amp; Services</a:t>
            </a:r>
            <a:endParaRPr lang="en-US" sz="2800" dirty="0"/>
          </a:p>
        </p:txBody>
      </p:sp>
    </p:spTree>
    <p:extLst>
      <p:ext uri="{BB962C8B-B14F-4D97-AF65-F5344CB8AC3E}">
        <p14:creationId xmlns:p14="http://schemas.microsoft.com/office/powerpoint/2010/main" val="653648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1849" y="638475"/>
            <a:ext cx="10426085" cy="523220"/>
          </a:xfrm>
          <a:prstGeom prst="rect">
            <a:avLst/>
          </a:prstGeom>
        </p:spPr>
        <p:txBody>
          <a:bodyPr wrap="square">
            <a:spAutoFit/>
          </a:bodyPr>
          <a:lstStyle/>
          <a:p>
            <a:r>
              <a:rPr lang="en-US" sz="2800" dirty="0">
                <a:solidFill>
                  <a:srgbClr val="000000"/>
                </a:solidFill>
                <a:latin typeface="Century Gothic" panose="020B0502020202020204" pitchFamily="34" charset="0"/>
                <a:ea typeface="DengXian Light" panose="02010600030101010101" pitchFamily="2" charset="-122"/>
              </a:rPr>
              <a:t>Major Functions &amp; Services</a:t>
            </a:r>
            <a:endParaRPr lang="en-US" sz="2800" dirty="0"/>
          </a:p>
        </p:txBody>
      </p:sp>
      <p:sp>
        <p:nvSpPr>
          <p:cNvPr id="5" name="Rectangle 4"/>
          <p:cNvSpPr/>
          <p:nvPr/>
        </p:nvSpPr>
        <p:spPr>
          <a:xfrm>
            <a:off x="831850" y="1833235"/>
            <a:ext cx="10426085" cy="2677656"/>
          </a:xfrm>
          <a:prstGeom prst="rect">
            <a:avLst/>
          </a:prstGeom>
        </p:spPr>
        <p:txBody>
          <a:bodyPr wrap="square">
            <a:spAutoFit/>
          </a:bodyPr>
          <a:lstStyle/>
          <a:p>
            <a:r>
              <a:rPr lang="en-US" sz="2400" dirty="0" smtClean="0"/>
              <a:t>FINANCIAL CONTROL &amp; INTERCAMPUS CHARGES</a:t>
            </a:r>
          </a:p>
          <a:p>
            <a:pPr marL="285750" indent="-285750">
              <a:buFont typeface="Arial" panose="020B0604020202020204" pitchFamily="34" charset="0"/>
              <a:buChar char="•"/>
            </a:pPr>
            <a:r>
              <a:rPr lang="en-US" sz="2400" dirty="0" smtClean="0"/>
              <a:t>Process </a:t>
            </a:r>
            <a:r>
              <a:rPr lang="en-US" sz="2400" dirty="0"/>
              <a:t>entries between UC locations</a:t>
            </a:r>
          </a:p>
          <a:p>
            <a:pPr marL="285750" indent="-285750">
              <a:buFont typeface="Arial" panose="020B0604020202020204" pitchFamily="34" charset="0"/>
              <a:buChar char="•"/>
            </a:pPr>
            <a:r>
              <a:rPr lang="en-US" sz="2400" dirty="0"/>
              <a:t>Monthly reconciliation of activity between locations</a:t>
            </a:r>
          </a:p>
          <a:p>
            <a:pPr marL="285750" indent="-285750">
              <a:buFont typeface="Arial" panose="020B0604020202020204" pitchFamily="34" charset="0"/>
              <a:buChar char="•"/>
            </a:pPr>
            <a:r>
              <a:rPr lang="en-US" sz="2400" dirty="0"/>
              <a:t>Work with departments to initiate charges to other locations</a:t>
            </a:r>
          </a:p>
          <a:p>
            <a:pPr marL="285750" indent="-285750">
              <a:buFont typeface="Arial" panose="020B0604020202020204" pitchFamily="34" charset="0"/>
              <a:buChar char="•"/>
            </a:pPr>
            <a:r>
              <a:rPr lang="en-US" sz="2400" dirty="0"/>
              <a:t>Work with campus departments to respond to charges from other locations</a:t>
            </a:r>
          </a:p>
          <a:p>
            <a:pPr marL="285750" indent="-285750">
              <a:buFont typeface="Arial" panose="020B0604020202020204" pitchFamily="34" charset="0"/>
              <a:buChar char="•"/>
            </a:pPr>
            <a:r>
              <a:rPr lang="en-US" sz="2400" dirty="0"/>
              <a:t>Provides financial information needed for </a:t>
            </a:r>
            <a:r>
              <a:rPr lang="en-US" sz="2400" dirty="0" err="1"/>
              <a:t>Interlocation</a:t>
            </a:r>
            <a:r>
              <a:rPr lang="en-US" sz="2400" dirty="0"/>
              <a:t> Transfer of Funds between locations</a:t>
            </a:r>
          </a:p>
        </p:txBody>
      </p:sp>
    </p:spTree>
    <p:extLst>
      <p:ext uri="{BB962C8B-B14F-4D97-AF65-F5344CB8AC3E}">
        <p14:creationId xmlns:p14="http://schemas.microsoft.com/office/powerpoint/2010/main" val="2606780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6917" y="608976"/>
            <a:ext cx="10505420" cy="523220"/>
          </a:xfrm>
          <a:prstGeom prst="rect">
            <a:avLst/>
          </a:prstGeom>
        </p:spPr>
        <p:txBody>
          <a:bodyPr wrap="square">
            <a:spAutoFit/>
          </a:bodyPr>
          <a:lstStyle/>
          <a:p>
            <a:r>
              <a:rPr lang="en-US" sz="2800" dirty="0">
                <a:solidFill>
                  <a:srgbClr val="000000"/>
                </a:solidFill>
                <a:latin typeface="Century Gothic" panose="020B0502020202020204" pitchFamily="34" charset="0"/>
                <a:ea typeface="DengXian Light" panose="02010600030101010101" pitchFamily="2" charset="-122"/>
              </a:rPr>
              <a:t>Major Functions &amp; Services</a:t>
            </a:r>
            <a:endParaRPr lang="en-US" sz="2800" dirty="0"/>
          </a:p>
        </p:txBody>
      </p:sp>
      <p:sp>
        <p:nvSpPr>
          <p:cNvPr id="5" name="Rectangle 4"/>
          <p:cNvSpPr/>
          <p:nvPr/>
        </p:nvSpPr>
        <p:spPr>
          <a:xfrm>
            <a:off x="766917" y="1841371"/>
            <a:ext cx="10412360" cy="3416320"/>
          </a:xfrm>
          <a:prstGeom prst="rect">
            <a:avLst/>
          </a:prstGeom>
        </p:spPr>
        <p:txBody>
          <a:bodyPr wrap="square">
            <a:spAutoFit/>
          </a:bodyPr>
          <a:lstStyle/>
          <a:p>
            <a:r>
              <a:rPr lang="en-US" sz="2400" dirty="0" smtClean="0"/>
              <a:t>ACCOUNTS RECEIVABLE &amp; RECHARGE/CATCARD</a:t>
            </a:r>
          </a:p>
          <a:p>
            <a:pPr marL="285750" indent="-285750">
              <a:buFont typeface="Arial" panose="020B0604020202020204" pitchFamily="34" charset="0"/>
              <a:buChar char="•"/>
            </a:pPr>
            <a:r>
              <a:rPr lang="en-US" sz="2400" dirty="0" smtClean="0"/>
              <a:t>Monitor </a:t>
            </a:r>
            <a:r>
              <a:rPr lang="en-US" sz="2400" dirty="0"/>
              <a:t>and process accounts receivables</a:t>
            </a:r>
          </a:p>
          <a:p>
            <a:pPr marL="285750" indent="-285750">
              <a:buFont typeface="Arial" panose="020B0604020202020204" pitchFamily="34" charset="0"/>
              <a:buChar char="•"/>
            </a:pPr>
            <a:r>
              <a:rPr lang="en-US" sz="2400" dirty="0"/>
              <a:t>Invoice outside entities for non contract/grant activity</a:t>
            </a:r>
          </a:p>
          <a:p>
            <a:pPr marL="285750" indent="-285750">
              <a:buFont typeface="Arial" panose="020B0604020202020204" pitchFamily="34" charset="0"/>
              <a:buChar char="•"/>
            </a:pPr>
            <a:r>
              <a:rPr lang="en-US" sz="2400" dirty="0"/>
              <a:t>Monitor &amp; audit recharge transactions</a:t>
            </a:r>
          </a:p>
          <a:p>
            <a:pPr marL="285750" indent="-285750">
              <a:buFont typeface="Arial" panose="020B0604020202020204" pitchFamily="34" charset="0"/>
              <a:buChar char="•"/>
            </a:pPr>
            <a:r>
              <a:rPr lang="en-US" sz="2400" dirty="0"/>
              <a:t>Provide training for recharge units</a:t>
            </a:r>
          </a:p>
          <a:p>
            <a:pPr marL="285750" indent="-285750">
              <a:buFont typeface="Arial" panose="020B0604020202020204" pitchFamily="34" charset="0"/>
              <a:buChar char="•"/>
            </a:pPr>
            <a:r>
              <a:rPr lang="en-US" sz="2400" dirty="0"/>
              <a:t>Process expense allocations</a:t>
            </a:r>
          </a:p>
          <a:p>
            <a:pPr marL="285750" indent="-285750">
              <a:buFont typeface="Arial" panose="020B0604020202020204" pitchFamily="34" charset="0"/>
              <a:buChar char="•"/>
            </a:pPr>
            <a:r>
              <a:rPr lang="en-US" sz="2400" dirty="0"/>
              <a:t>Provide guidance on CatCard plans for correct posting of transactions</a:t>
            </a:r>
          </a:p>
          <a:p>
            <a:pPr marL="285750" indent="-285750">
              <a:buFont typeface="Arial" panose="020B0604020202020204" pitchFamily="34" charset="0"/>
              <a:buChar char="•"/>
            </a:pPr>
            <a:r>
              <a:rPr lang="en-US" sz="2400" dirty="0"/>
              <a:t>Process daily CatCard transactions</a:t>
            </a:r>
          </a:p>
          <a:p>
            <a:pPr marL="285750" indent="-285750">
              <a:buFont typeface="Arial" panose="020B0604020202020204" pitchFamily="34" charset="0"/>
              <a:buChar char="•"/>
            </a:pPr>
            <a:r>
              <a:rPr lang="en-US" sz="2400" dirty="0"/>
              <a:t>Review &amp; reconcile balances to </a:t>
            </a:r>
            <a:r>
              <a:rPr lang="en-US" sz="2400" dirty="0" err="1"/>
              <a:t>CSGold</a:t>
            </a:r>
            <a:r>
              <a:rPr lang="en-US" sz="2400" dirty="0"/>
              <a:t> reports</a:t>
            </a:r>
          </a:p>
        </p:txBody>
      </p:sp>
    </p:spTree>
    <p:extLst>
      <p:ext uri="{BB962C8B-B14F-4D97-AF65-F5344CB8AC3E}">
        <p14:creationId xmlns:p14="http://schemas.microsoft.com/office/powerpoint/2010/main" val="249052321"/>
      </p:ext>
    </p:extLst>
  </p:cSld>
  <p:clrMapOvr>
    <a:masterClrMapping/>
  </p:clrMapOvr>
</p:sld>
</file>

<file path=ppt/theme/theme1.xml><?xml version="1.0" encoding="utf-8"?>
<a:theme xmlns:a="http://schemas.openxmlformats.org/drawingml/2006/main" name="Office Theme">
  <a:themeElements>
    <a:clrScheme name="Custom 4">
      <a:dk1>
        <a:srgbClr val="000000"/>
      </a:dk1>
      <a:lt1>
        <a:srgbClr val="FFFFFF"/>
      </a:lt1>
      <a:dk2>
        <a:srgbClr val="242852"/>
      </a:dk2>
      <a:lt2>
        <a:srgbClr val="3798CB"/>
      </a:lt2>
      <a:accent1>
        <a:srgbClr val="3B97C9"/>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10674</TotalTime>
  <Words>1135</Words>
  <Application>Microsoft Office PowerPoint</Application>
  <PresentationFormat>Widescreen</PresentationFormat>
  <Paragraphs>285</Paragraphs>
  <Slides>24</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Calibri Light</vt:lpstr>
      <vt:lpstr>Century Gothic</vt:lpstr>
      <vt:lpstr>DengXian</vt:lpstr>
      <vt:lpstr>DengXian Light</vt:lpstr>
      <vt:lpstr>Times New Roman</vt:lpstr>
      <vt:lpstr>Office Theme</vt:lpstr>
      <vt:lpstr>Business and Financial Services</vt:lpstr>
      <vt:lpstr>General Accounting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Treasury and Disbursements</vt:lpstr>
      <vt:lpstr>Treasury &amp; Disbursements Organization (by Working Title)    </vt:lpstr>
      <vt:lpstr>Major Functions &amp; Services</vt:lpstr>
      <vt:lpstr>Major Functions &amp; Services</vt:lpstr>
      <vt:lpstr>Major Initiatives &amp; Projects</vt:lpstr>
      <vt:lpstr>Tax Services</vt:lpstr>
      <vt:lpstr>Org Chart</vt:lpstr>
      <vt:lpstr>Major Functions &amp; Services</vt:lpstr>
      <vt:lpstr>Major Initiatives &amp; Projects</vt:lpstr>
      <vt:lpstr>Student Business Services</vt:lpstr>
      <vt:lpstr>PowerPoint Presentation</vt:lpstr>
      <vt:lpstr>PowerPoint Presentation</vt:lpstr>
      <vt:lpstr>Participate in the Alpha Financials project   Expand Collections efforts using the Collections Module in Oracle AR  Implement the Student Financial Responsibility Agreement and begin capturing student consent  Implement new online student services using Banner Self-Service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Shoba Spencer</dc:creator>
  <cp:lastModifiedBy>Chris Robinson</cp:lastModifiedBy>
  <cp:revision>151</cp:revision>
  <dcterms:created xsi:type="dcterms:W3CDTF">2019-01-05T04:27:14Z</dcterms:created>
  <dcterms:modified xsi:type="dcterms:W3CDTF">2019-07-29T18:11:52Z</dcterms:modified>
</cp:coreProperties>
</file>