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9"/>
  </p:notesMasterIdLst>
  <p:sldIdLst>
    <p:sldId id="475" r:id="rId2"/>
    <p:sldId id="511" r:id="rId3"/>
    <p:sldId id="513" r:id="rId4"/>
    <p:sldId id="516" r:id="rId5"/>
    <p:sldId id="514" r:id="rId6"/>
    <p:sldId id="515" r:id="rId7"/>
    <p:sldId id="51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6"/>
    <a:srgbClr val="D1AC44"/>
    <a:srgbClr val="5C7787"/>
    <a:srgbClr val="74C1D1"/>
    <a:srgbClr val="CECCCD"/>
    <a:srgbClr val="B55B4D"/>
    <a:srgbClr val="69AC94"/>
    <a:srgbClr val="20547D"/>
    <a:srgbClr val="521B93"/>
    <a:srgbClr val="1A2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9"/>
    <p:restoredTop sz="96196" autoAdjust="0"/>
  </p:normalViewPr>
  <p:slideViewPr>
    <p:cSldViewPr snapToGrid="0" snapToObjects="1">
      <p:cViewPr varScale="1">
        <p:scale>
          <a:sx n="105" d="100"/>
          <a:sy n="105" d="100"/>
        </p:scale>
        <p:origin x="534"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862BC-9488-F846-B759-EAB1829D902D}" type="datetimeFigureOut">
              <a:rPr lang="en-US" smtClean="0"/>
              <a:t>8/14/2019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1A1B0-0D42-EB49-80AE-FB2292D4B4B4}" type="slidenum">
              <a:rPr lang="en-US" smtClean="0"/>
              <a:t>‹#›</a:t>
            </a:fld>
            <a:endParaRPr lang="en-US"/>
          </a:p>
        </p:txBody>
      </p:sp>
    </p:spTree>
    <p:extLst>
      <p:ext uri="{BB962C8B-B14F-4D97-AF65-F5344CB8AC3E}">
        <p14:creationId xmlns:p14="http://schemas.microsoft.com/office/powerpoint/2010/main" val="2882074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1A1B0-0D42-EB49-80AE-FB2292D4B4B4}" type="slidenum">
              <a:rPr lang="en-US" smtClean="0"/>
              <a:t>1</a:t>
            </a:fld>
            <a:endParaRPr lang="en-US"/>
          </a:p>
        </p:txBody>
      </p:sp>
    </p:spTree>
    <p:extLst>
      <p:ext uri="{BB962C8B-B14F-4D97-AF65-F5344CB8AC3E}">
        <p14:creationId xmlns:p14="http://schemas.microsoft.com/office/powerpoint/2010/main" val="2730623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B1A1B0-0D42-EB49-80AE-FB2292D4B4B4}" type="slidenum">
              <a:rPr lang="en-US" smtClean="0"/>
              <a:t>2</a:t>
            </a:fld>
            <a:endParaRPr lang="en-US"/>
          </a:p>
        </p:txBody>
      </p:sp>
    </p:spTree>
    <p:extLst>
      <p:ext uri="{BB962C8B-B14F-4D97-AF65-F5344CB8AC3E}">
        <p14:creationId xmlns:p14="http://schemas.microsoft.com/office/powerpoint/2010/main" val="286846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B1A1B0-0D42-EB49-80AE-FB2292D4B4B4}" type="slidenum">
              <a:rPr lang="en-US" smtClean="0"/>
              <a:t>3</a:t>
            </a:fld>
            <a:endParaRPr lang="en-US"/>
          </a:p>
        </p:txBody>
      </p:sp>
    </p:spTree>
    <p:extLst>
      <p:ext uri="{BB962C8B-B14F-4D97-AF65-F5344CB8AC3E}">
        <p14:creationId xmlns:p14="http://schemas.microsoft.com/office/powerpoint/2010/main" val="76275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B1A1B0-0D42-EB49-80AE-FB2292D4B4B4}" type="slidenum">
              <a:rPr lang="en-US" smtClean="0"/>
              <a:t>4</a:t>
            </a:fld>
            <a:endParaRPr lang="en-US"/>
          </a:p>
        </p:txBody>
      </p:sp>
    </p:spTree>
    <p:extLst>
      <p:ext uri="{BB962C8B-B14F-4D97-AF65-F5344CB8AC3E}">
        <p14:creationId xmlns:p14="http://schemas.microsoft.com/office/powerpoint/2010/main" val="288706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B1A1B0-0D42-EB49-80AE-FB2292D4B4B4}" type="slidenum">
              <a:rPr lang="en-US" smtClean="0"/>
              <a:t>5</a:t>
            </a:fld>
            <a:endParaRPr lang="en-US"/>
          </a:p>
        </p:txBody>
      </p:sp>
    </p:spTree>
    <p:extLst>
      <p:ext uri="{BB962C8B-B14F-4D97-AF65-F5344CB8AC3E}">
        <p14:creationId xmlns:p14="http://schemas.microsoft.com/office/powerpoint/2010/main" val="1070739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B1A1B0-0D42-EB49-80AE-FB2292D4B4B4}" type="slidenum">
              <a:rPr lang="en-US" smtClean="0"/>
              <a:t>6</a:t>
            </a:fld>
            <a:endParaRPr lang="en-US"/>
          </a:p>
        </p:txBody>
      </p:sp>
    </p:spTree>
    <p:extLst>
      <p:ext uri="{BB962C8B-B14F-4D97-AF65-F5344CB8AC3E}">
        <p14:creationId xmlns:p14="http://schemas.microsoft.com/office/powerpoint/2010/main" val="50034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B1A1B0-0D42-EB49-80AE-FB2292D4B4B4}" type="slidenum">
              <a:rPr lang="en-US" smtClean="0"/>
              <a:t>7</a:t>
            </a:fld>
            <a:endParaRPr lang="en-US"/>
          </a:p>
        </p:txBody>
      </p:sp>
    </p:spTree>
    <p:extLst>
      <p:ext uri="{BB962C8B-B14F-4D97-AF65-F5344CB8AC3E}">
        <p14:creationId xmlns:p14="http://schemas.microsoft.com/office/powerpoint/2010/main" val="1373517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5F6476-512C-0A4A-842E-CF2A7581442D}" type="datetimeFigureOut">
              <a:rPr lang="en-US" smtClean="0"/>
              <a:t>8/14/2019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1042FA-03B1-6A43-AB9C-EC0B94E3E7DB}" type="slidenum">
              <a:rPr lang="en-US" smtClean="0"/>
              <a:t>‹#›</a:t>
            </a:fld>
            <a:endParaRPr lang="en-US"/>
          </a:p>
        </p:txBody>
      </p:sp>
    </p:spTree>
    <p:extLst>
      <p:ext uri="{BB962C8B-B14F-4D97-AF65-F5344CB8AC3E}">
        <p14:creationId xmlns:p14="http://schemas.microsoft.com/office/powerpoint/2010/main" val="20446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5F6476-512C-0A4A-842E-CF2A7581442D}" type="datetimeFigureOut">
              <a:rPr lang="en-US" smtClean="0"/>
              <a:t>8/14/2019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1042FA-03B1-6A43-AB9C-EC0B94E3E7DB}" type="slidenum">
              <a:rPr lang="en-US" smtClean="0"/>
              <a:t>‹#›</a:t>
            </a:fld>
            <a:endParaRPr lang="en-US"/>
          </a:p>
        </p:txBody>
      </p:sp>
    </p:spTree>
    <p:extLst>
      <p:ext uri="{BB962C8B-B14F-4D97-AF65-F5344CB8AC3E}">
        <p14:creationId xmlns:p14="http://schemas.microsoft.com/office/powerpoint/2010/main" val="369073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5F6476-512C-0A4A-842E-CF2A7581442D}" type="datetimeFigureOut">
              <a:rPr lang="en-US" smtClean="0"/>
              <a:t>8/14/2019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1042FA-03B1-6A43-AB9C-EC0B94E3E7DB}" type="slidenum">
              <a:rPr lang="en-US" smtClean="0"/>
              <a:t>‹#›</a:t>
            </a:fld>
            <a:endParaRPr lang="en-US"/>
          </a:p>
        </p:txBody>
      </p:sp>
    </p:spTree>
    <p:extLst>
      <p:ext uri="{BB962C8B-B14F-4D97-AF65-F5344CB8AC3E}">
        <p14:creationId xmlns:p14="http://schemas.microsoft.com/office/powerpoint/2010/main" val="42846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5F6476-512C-0A4A-842E-CF2A7581442D}" type="datetimeFigureOut">
              <a:rPr lang="en-US" smtClean="0"/>
              <a:t>8/14/2019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1042FA-03B1-6A43-AB9C-EC0B94E3E7DB}" type="slidenum">
              <a:rPr lang="en-US" smtClean="0"/>
              <a:t>‹#›</a:t>
            </a:fld>
            <a:endParaRPr lang="en-US"/>
          </a:p>
        </p:txBody>
      </p:sp>
    </p:spTree>
    <p:extLst>
      <p:ext uri="{BB962C8B-B14F-4D97-AF65-F5344CB8AC3E}">
        <p14:creationId xmlns:p14="http://schemas.microsoft.com/office/powerpoint/2010/main" val="101305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5F6476-512C-0A4A-842E-CF2A7581442D}" type="datetimeFigureOut">
              <a:rPr lang="en-US" smtClean="0"/>
              <a:t>8/14/2019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1042FA-03B1-6A43-AB9C-EC0B94E3E7DB}" type="slidenum">
              <a:rPr lang="en-US" smtClean="0"/>
              <a:t>‹#›</a:t>
            </a:fld>
            <a:endParaRPr lang="en-US"/>
          </a:p>
        </p:txBody>
      </p:sp>
    </p:spTree>
    <p:extLst>
      <p:ext uri="{BB962C8B-B14F-4D97-AF65-F5344CB8AC3E}">
        <p14:creationId xmlns:p14="http://schemas.microsoft.com/office/powerpoint/2010/main" val="202451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5F6476-512C-0A4A-842E-CF2A7581442D}" type="datetimeFigureOut">
              <a:rPr lang="en-US" smtClean="0"/>
              <a:t>8/14/2019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61042FA-03B1-6A43-AB9C-EC0B94E3E7DB}" type="slidenum">
              <a:rPr lang="en-US" smtClean="0"/>
              <a:t>‹#›</a:t>
            </a:fld>
            <a:endParaRPr lang="en-US"/>
          </a:p>
        </p:txBody>
      </p:sp>
    </p:spTree>
    <p:extLst>
      <p:ext uri="{BB962C8B-B14F-4D97-AF65-F5344CB8AC3E}">
        <p14:creationId xmlns:p14="http://schemas.microsoft.com/office/powerpoint/2010/main" val="387939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F5F6476-512C-0A4A-842E-CF2A7581442D}" type="datetimeFigureOut">
              <a:rPr lang="en-US" smtClean="0"/>
              <a:t>8/14/2019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61042FA-03B1-6A43-AB9C-EC0B94E3E7DB}" type="slidenum">
              <a:rPr lang="en-US" smtClean="0"/>
              <a:t>‹#›</a:t>
            </a:fld>
            <a:endParaRPr lang="en-US"/>
          </a:p>
        </p:txBody>
      </p:sp>
    </p:spTree>
    <p:extLst>
      <p:ext uri="{BB962C8B-B14F-4D97-AF65-F5344CB8AC3E}">
        <p14:creationId xmlns:p14="http://schemas.microsoft.com/office/powerpoint/2010/main" val="184178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5F6476-512C-0A4A-842E-CF2A7581442D}" type="datetimeFigureOut">
              <a:rPr lang="en-US" smtClean="0"/>
              <a:t>8/14/2019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61042FA-03B1-6A43-AB9C-EC0B94E3E7DB}" type="slidenum">
              <a:rPr lang="en-US" smtClean="0"/>
              <a:t>‹#›</a:t>
            </a:fld>
            <a:endParaRPr lang="en-US"/>
          </a:p>
        </p:txBody>
      </p:sp>
    </p:spTree>
    <p:extLst>
      <p:ext uri="{BB962C8B-B14F-4D97-AF65-F5344CB8AC3E}">
        <p14:creationId xmlns:p14="http://schemas.microsoft.com/office/powerpoint/2010/main" val="2827115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F5F6476-512C-0A4A-842E-CF2A7581442D}" type="datetimeFigureOut">
              <a:rPr lang="en-US" smtClean="0"/>
              <a:t>8/14/2019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61042FA-03B1-6A43-AB9C-EC0B94E3E7DB}" type="slidenum">
              <a:rPr lang="en-US" smtClean="0"/>
              <a:t>‹#›</a:t>
            </a:fld>
            <a:endParaRPr lang="en-US"/>
          </a:p>
        </p:txBody>
      </p:sp>
    </p:spTree>
    <p:extLst>
      <p:ext uri="{BB962C8B-B14F-4D97-AF65-F5344CB8AC3E}">
        <p14:creationId xmlns:p14="http://schemas.microsoft.com/office/powerpoint/2010/main" val="117459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5F6476-512C-0A4A-842E-CF2A7581442D}" type="datetimeFigureOut">
              <a:rPr lang="en-US" smtClean="0"/>
              <a:t>8/14/2019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61042FA-03B1-6A43-AB9C-EC0B94E3E7DB}" type="slidenum">
              <a:rPr lang="en-US" smtClean="0"/>
              <a:t>‹#›</a:t>
            </a:fld>
            <a:endParaRPr lang="en-US"/>
          </a:p>
        </p:txBody>
      </p:sp>
    </p:spTree>
    <p:extLst>
      <p:ext uri="{BB962C8B-B14F-4D97-AF65-F5344CB8AC3E}">
        <p14:creationId xmlns:p14="http://schemas.microsoft.com/office/powerpoint/2010/main" val="361326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5F6476-512C-0A4A-842E-CF2A7581442D}" type="datetimeFigureOut">
              <a:rPr lang="en-US" smtClean="0"/>
              <a:t>8/14/2019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61042FA-03B1-6A43-AB9C-EC0B94E3E7DB}" type="slidenum">
              <a:rPr lang="en-US" smtClean="0"/>
              <a:t>‹#›</a:t>
            </a:fld>
            <a:endParaRPr lang="en-US"/>
          </a:p>
        </p:txBody>
      </p:sp>
    </p:spTree>
    <p:extLst>
      <p:ext uri="{BB962C8B-B14F-4D97-AF65-F5344CB8AC3E}">
        <p14:creationId xmlns:p14="http://schemas.microsoft.com/office/powerpoint/2010/main" val="1844734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657D4C52-1C8B-DD4D-B46A-2677D01D9022}"/>
              </a:ext>
            </a:extLst>
          </p:cNvPr>
          <p:cNvPicPr>
            <a:picLocks noChangeAspect="1"/>
          </p:cNvPicPr>
          <p:nvPr userDrawn="1"/>
        </p:nvPicPr>
        <p:blipFill>
          <a:blip r:embed="rId13">
            <a:alphaModFix/>
            <a:duotone>
              <a:prstClr val="black"/>
              <a:srgbClr val="0A2853">
                <a:tint val="45000"/>
                <a:satMod val="400000"/>
              </a:srgbClr>
            </a:duotone>
            <a:extLst>
              <a:ext uri="{BEBA8EAE-BF5A-486C-A8C5-ECC9F3942E4B}">
                <a14:imgProps xmlns:a14="http://schemas.microsoft.com/office/drawing/2010/main">
                  <a14:imgLayer>
                    <a14:imgEffect>
                      <a14:colorTemperature colorTemp="59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498842" y="6263349"/>
            <a:ext cx="2351396" cy="288045"/>
          </a:xfrm>
          <a:prstGeom prst="rect">
            <a:avLst/>
          </a:prstGeom>
          <a:noFill/>
          <a:ln>
            <a:noFill/>
          </a:ln>
        </p:spPr>
      </p:pic>
      <p:pic>
        <p:nvPicPr>
          <p:cNvPr id="10" name="Picture 9">
            <a:extLst>
              <a:ext uri="{FF2B5EF4-FFF2-40B4-BE49-F238E27FC236}">
                <a16:creationId xmlns:a16="http://schemas.microsoft.com/office/drawing/2014/main" id="{C90CE524-DA6E-B040-9216-B90AC3CB7D63}"/>
              </a:ext>
            </a:extLst>
          </p:cNvPr>
          <p:cNvPicPr>
            <a:picLocks noChangeAspect="1"/>
          </p:cNvPicPr>
          <p:nvPr userDrawn="1"/>
        </p:nvPicPr>
        <p:blipFill>
          <a:blip r:embed="rId13">
            <a:alphaModFix/>
            <a:duotone>
              <a:prstClr val="black"/>
              <a:srgbClr val="0A2853">
                <a:tint val="45000"/>
                <a:satMod val="400000"/>
              </a:srgbClr>
            </a:duotone>
            <a:extLst>
              <a:ext uri="{BEBA8EAE-BF5A-486C-A8C5-ECC9F3942E4B}">
                <a14:imgProps xmlns:a14="http://schemas.microsoft.com/office/drawing/2010/main">
                  <a14:imgLayer>
                    <a14:imgEffect>
                      <a14:colorTemperature colorTemp="59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498842" y="6263348"/>
            <a:ext cx="2351396" cy="288045"/>
          </a:xfrm>
          <a:prstGeom prst="rect">
            <a:avLst/>
          </a:prstGeom>
          <a:noFill/>
          <a:ln>
            <a:noFill/>
          </a:ln>
        </p:spPr>
      </p:pic>
      <p:cxnSp>
        <p:nvCxnSpPr>
          <p:cNvPr id="12" name="直接连接符 27">
            <a:extLst>
              <a:ext uri="{FF2B5EF4-FFF2-40B4-BE49-F238E27FC236}">
                <a16:creationId xmlns:a16="http://schemas.microsoft.com/office/drawing/2014/main" id="{2600BAD2-2C04-EB45-93E9-4407C5ABC0E2}"/>
              </a:ext>
            </a:extLst>
          </p:cNvPr>
          <p:cNvCxnSpPr>
            <a:cxnSpLocks/>
          </p:cNvCxnSpPr>
          <p:nvPr userDrawn="1"/>
        </p:nvCxnSpPr>
        <p:spPr>
          <a:xfrm>
            <a:off x="817180" y="1690688"/>
            <a:ext cx="11353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82763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2000" b="0" i="0" kern="1200">
          <a:solidFill>
            <a:schemeClr val="tx1"/>
          </a:solidFill>
          <a:latin typeface="Century Gothic" panose="020B0502020202020204" pitchFamily="34" charset="0"/>
          <a:ea typeface="DengXian Light"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DengXian" panose="02010600030101010101" pitchFamily="2" charset="-122"/>
          <a:ea typeface="DengXian"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engXian" panose="02010600030101010101" pitchFamily="2" charset="-122"/>
          <a:ea typeface="DengXian"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engXian" panose="02010600030101010101" pitchFamily="2" charset="-122"/>
          <a:ea typeface="DengXian"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engXian" panose="02010600030101010101" pitchFamily="2" charset="-122"/>
          <a:ea typeface="DengXian"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engXian" panose="02010600030101010101" pitchFamily="2" charset="-122"/>
          <a:ea typeface="DengXia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0E413-6E0D-F64F-B026-CEBEB6745CBC}"/>
              </a:ext>
            </a:extLst>
          </p:cNvPr>
          <p:cNvSpPr>
            <a:spLocks noGrp="1"/>
          </p:cNvSpPr>
          <p:nvPr>
            <p:ph type="title"/>
          </p:nvPr>
        </p:nvSpPr>
        <p:spPr>
          <a:xfrm>
            <a:off x="838200" y="3202726"/>
            <a:ext cx="10515600" cy="803195"/>
          </a:xfrm>
        </p:spPr>
        <p:txBody>
          <a:bodyPr>
            <a:normAutofit fontScale="90000"/>
          </a:bodyPr>
          <a:lstStyle/>
          <a:p>
            <a:pPr algn="ctr"/>
            <a:r>
              <a:rPr lang="en-US" sz="4000" dirty="0">
                <a:solidFill>
                  <a:srgbClr val="002856"/>
                </a:solidFill>
              </a:rPr>
              <a:t>Center of Institutional Effectiveness </a:t>
            </a:r>
            <a:br>
              <a:rPr lang="en-US" sz="4000" dirty="0">
                <a:solidFill>
                  <a:srgbClr val="002856"/>
                </a:solidFill>
              </a:rPr>
            </a:br>
            <a:r>
              <a:rPr lang="en-US" sz="2700" dirty="0">
                <a:solidFill>
                  <a:srgbClr val="002856"/>
                </a:solidFill>
              </a:rPr>
              <a:t>(not “Excellence” or “for”)</a:t>
            </a:r>
            <a:endParaRPr lang="en-US" sz="4000" dirty="0">
              <a:solidFill>
                <a:srgbClr val="002856"/>
              </a:solidFill>
            </a:endParaRPr>
          </a:p>
        </p:txBody>
      </p:sp>
      <p:sp>
        <p:nvSpPr>
          <p:cNvPr id="3" name="Text Placeholder 2">
            <a:extLst>
              <a:ext uri="{FF2B5EF4-FFF2-40B4-BE49-F238E27FC236}">
                <a16:creationId xmlns:a16="http://schemas.microsoft.com/office/drawing/2014/main" id="{B489D265-5601-BB45-AFCE-B46995D248AC}"/>
              </a:ext>
            </a:extLst>
          </p:cNvPr>
          <p:cNvSpPr>
            <a:spLocks noGrp="1"/>
          </p:cNvSpPr>
          <p:nvPr>
            <p:ph type="body" idx="1"/>
          </p:nvPr>
        </p:nvSpPr>
        <p:spPr>
          <a:xfrm>
            <a:off x="838200" y="4130099"/>
            <a:ext cx="10515600" cy="477589"/>
          </a:xfrm>
        </p:spPr>
        <p:txBody>
          <a:bodyPr>
            <a:normAutofit/>
          </a:bodyPr>
          <a:lstStyle/>
          <a:p>
            <a:pPr algn="ctr"/>
            <a:r>
              <a:rPr lang="en-US" sz="2800" dirty="0">
                <a:solidFill>
                  <a:schemeClr val="tx1"/>
                </a:solidFill>
                <a:latin typeface="Century Gothic" panose="020B0502020202020204" pitchFamily="34" charset="0"/>
              </a:rPr>
              <a:t>Lunch &amp; Learn Summer Series</a:t>
            </a:r>
          </a:p>
        </p:txBody>
      </p:sp>
      <p:pic>
        <p:nvPicPr>
          <p:cNvPr id="8" name="Picture 7">
            <a:extLst>
              <a:ext uri="{FF2B5EF4-FFF2-40B4-BE49-F238E27FC236}">
                <a16:creationId xmlns:a16="http://schemas.microsoft.com/office/drawing/2014/main" id="{E91C1E11-43B6-F54A-AF3B-160910004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860" y="829590"/>
            <a:ext cx="2022490" cy="2022490"/>
          </a:xfrm>
          <a:prstGeom prst="rect">
            <a:avLst/>
          </a:prstGeom>
        </p:spPr>
      </p:pic>
      <p:sp>
        <p:nvSpPr>
          <p:cNvPr id="5" name="Text Placeholder 2">
            <a:extLst>
              <a:ext uri="{FF2B5EF4-FFF2-40B4-BE49-F238E27FC236}">
                <a16:creationId xmlns:a16="http://schemas.microsoft.com/office/drawing/2014/main" id="{2DD3BE33-AC05-8F4A-A358-22E64536DCE4}"/>
              </a:ext>
            </a:extLst>
          </p:cNvPr>
          <p:cNvSpPr txBox="1">
            <a:spLocks/>
          </p:cNvSpPr>
          <p:nvPr/>
        </p:nvSpPr>
        <p:spPr>
          <a:xfrm>
            <a:off x="838200" y="4607687"/>
            <a:ext cx="10515600" cy="4775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85000"/>
                  </a:schemeClr>
                </a:solidFill>
                <a:latin typeface="DengXian" panose="02010600030101010101" pitchFamily="2" charset="-122"/>
                <a:ea typeface="DengXian" panose="02010600030101010101" pitchFamily="2"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DengXian" panose="02010600030101010101" pitchFamily="2" charset="-122"/>
                <a:ea typeface="DengXian" panose="02010600030101010101" pitchFamily="2"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DengXian" panose="02010600030101010101" pitchFamily="2" charset="-122"/>
                <a:ea typeface="DengXian" panose="02010600030101010101" pitchFamily="2" charset="-122"/>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DengXian" panose="02010600030101010101" pitchFamily="2" charset="-122"/>
                <a:ea typeface="DengXian" panose="02010600030101010101" pitchFamily="2" charset="-122"/>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DengXian" panose="02010600030101010101" pitchFamily="2" charset="-122"/>
                <a:ea typeface="DengXian" panose="02010600030101010101" pitchFamily="2"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1800" dirty="0">
                <a:solidFill>
                  <a:schemeClr val="tx1">
                    <a:lumMod val="75000"/>
                    <a:lumOff val="25000"/>
                  </a:schemeClr>
                </a:solidFill>
                <a:latin typeface="Century Gothic" panose="020B0502020202020204" pitchFamily="34" charset="0"/>
              </a:rPr>
              <a:t>August 14, 2019</a:t>
            </a:r>
          </a:p>
          <a:p>
            <a:pPr algn="ctr"/>
            <a:endParaRPr lang="en-US" sz="1800" dirty="0">
              <a:solidFill>
                <a:schemeClr val="tx1">
                  <a:lumMod val="75000"/>
                  <a:lumOff val="25000"/>
                </a:schemeClr>
              </a:solidFill>
              <a:latin typeface="Century Gothic" panose="020B0502020202020204" pitchFamily="34" charset="0"/>
            </a:endParaRPr>
          </a:p>
        </p:txBody>
      </p:sp>
      <p:sp>
        <p:nvSpPr>
          <p:cNvPr id="6" name="Text Placeholder 2">
            <a:extLst>
              <a:ext uri="{FF2B5EF4-FFF2-40B4-BE49-F238E27FC236}">
                <a16:creationId xmlns:a16="http://schemas.microsoft.com/office/drawing/2014/main" id="{2EBE8F38-1E07-1848-B5AF-1DAFC2280557}"/>
              </a:ext>
            </a:extLst>
          </p:cNvPr>
          <p:cNvSpPr txBox="1">
            <a:spLocks/>
          </p:cNvSpPr>
          <p:nvPr/>
        </p:nvSpPr>
        <p:spPr>
          <a:xfrm>
            <a:off x="838200" y="4961097"/>
            <a:ext cx="10515600" cy="9243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85000"/>
                  </a:schemeClr>
                </a:solidFill>
                <a:latin typeface="DengXian" panose="02010600030101010101" pitchFamily="2" charset="-122"/>
                <a:ea typeface="DengXian" panose="02010600030101010101" pitchFamily="2"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DengXian" panose="02010600030101010101" pitchFamily="2" charset="-122"/>
                <a:ea typeface="DengXian" panose="02010600030101010101" pitchFamily="2"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DengXian" panose="02010600030101010101" pitchFamily="2" charset="-122"/>
                <a:ea typeface="DengXian" panose="02010600030101010101" pitchFamily="2" charset="-122"/>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DengXian" panose="02010600030101010101" pitchFamily="2" charset="-122"/>
                <a:ea typeface="DengXian" panose="02010600030101010101" pitchFamily="2" charset="-122"/>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DengXian" panose="02010600030101010101" pitchFamily="2" charset="-122"/>
                <a:ea typeface="DengXian" panose="02010600030101010101" pitchFamily="2"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1800" dirty="0">
              <a:solidFill>
                <a:schemeClr val="tx1">
                  <a:lumMod val="75000"/>
                  <a:lumOff val="25000"/>
                </a:schemeClr>
              </a:solidFill>
              <a:latin typeface="Century Gothic" panose="020B0502020202020204" pitchFamily="34" charset="0"/>
            </a:endParaRPr>
          </a:p>
          <a:p>
            <a:pPr algn="ctr"/>
            <a:r>
              <a:rPr lang="en-US" sz="1800" dirty="0">
                <a:solidFill>
                  <a:schemeClr val="tx1">
                    <a:lumMod val="75000"/>
                    <a:lumOff val="25000"/>
                  </a:schemeClr>
                </a:solidFill>
                <a:latin typeface="Century Gothic" panose="020B0502020202020204" pitchFamily="34" charset="0"/>
              </a:rPr>
              <a:t>CIE Management Team</a:t>
            </a:r>
          </a:p>
        </p:txBody>
      </p:sp>
    </p:spTree>
    <p:extLst>
      <p:ext uri="{BB962C8B-B14F-4D97-AF65-F5344CB8AC3E}">
        <p14:creationId xmlns:p14="http://schemas.microsoft.com/office/powerpoint/2010/main" val="138990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AEE43-F740-2B40-AD75-277733F79233}"/>
              </a:ext>
            </a:extLst>
          </p:cNvPr>
          <p:cNvSpPr>
            <a:spLocks noGrp="1"/>
          </p:cNvSpPr>
          <p:nvPr>
            <p:ph type="title"/>
          </p:nvPr>
        </p:nvSpPr>
        <p:spPr/>
        <p:txBody>
          <a:bodyPr>
            <a:normAutofit/>
          </a:bodyPr>
          <a:lstStyle/>
          <a:p>
            <a:r>
              <a:rPr lang="en-US" sz="2800" dirty="0"/>
              <a:t>Center of Institutional Effectiveness</a:t>
            </a:r>
            <a:br>
              <a:rPr lang="en-US" sz="2800" dirty="0"/>
            </a:br>
            <a:r>
              <a:rPr lang="en-US" sz="2800" dirty="0"/>
              <a:t>Mission &amp; Services</a:t>
            </a:r>
          </a:p>
        </p:txBody>
      </p:sp>
      <p:sp>
        <p:nvSpPr>
          <p:cNvPr id="6" name="TextBox 5">
            <a:extLst>
              <a:ext uri="{FF2B5EF4-FFF2-40B4-BE49-F238E27FC236}">
                <a16:creationId xmlns:a16="http://schemas.microsoft.com/office/drawing/2014/main" id="{01C05C68-30C7-483B-AFCC-50B2713E47CD}"/>
              </a:ext>
            </a:extLst>
          </p:cNvPr>
          <p:cNvSpPr txBox="1"/>
          <p:nvPr/>
        </p:nvSpPr>
        <p:spPr>
          <a:xfrm>
            <a:off x="838200" y="2037223"/>
            <a:ext cx="5054600" cy="4154984"/>
          </a:xfrm>
          <a:prstGeom prst="rect">
            <a:avLst/>
          </a:prstGeom>
          <a:noFill/>
        </p:spPr>
        <p:txBody>
          <a:bodyPr wrap="square" rtlCol="0">
            <a:spAutoFit/>
          </a:bodyPr>
          <a:lstStyle/>
          <a:p>
            <a:r>
              <a:rPr lang="en-US" sz="2400" b="1" u="sng" dirty="0"/>
              <a:t>Mission (In Development)</a:t>
            </a:r>
          </a:p>
          <a:p>
            <a:endParaRPr lang="en-US" sz="600" b="1" dirty="0"/>
          </a:p>
          <a:p>
            <a:r>
              <a:rPr lang="en-US" sz="2400" dirty="0"/>
              <a:t>We are a team of analysts with a wide array of responsibilities whose mission is to help the University thrive in the face of change.  Our team focuses on empowering decision makers at all levels with long term, systemic solutions and believes that how we approach our work, with curiosity and rigor, is our hallmark for success.</a:t>
            </a:r>
          </a:p>
          <a:p>
            <a:endParaRPr lang="en-US" b="1" dirty="0"/>
          </a:p>
        </p:txBody>
      </p:sp>
      <p:sp>
        <p:nvSpPr>
          <p:cNvPr id="7" name="TextBox 6">
            <a:extLst>
              <a:ext uri="{FF2B5EF4-FFF2-40B4-BE49-F238E27FC236}">
                <a16:creationId xmlns:a16="http://schemas.microsoft.com/office/drawing/2014/main" id="{F155E6B3-84E7-49DC-9468-F250A68CDD94}"/>
              </a:ext>
            </a:extLst>
          </p:cNvPr>
          <p:cNvSpPr txBox="1"/>
          <p:nvPr/>
        </p:nvSpPr>
        <p:spPr>
          <a:xfrm>
            <a:off x="6728178" y="2037223"/>
            <a:ext cx="5229578" cy="3139321"/>
          </a:xfrm>
          <a:prstGeom prst="rect">
            <a:avLst/>
          </a:prstGeom>
          <a:noFill/>
        </p:spPr>
        <p:txBody>
          <a:bodyPr wrap="square" rtlCol="0">
            <a:spAutoFit/>
          </a:bodyPr>
          <a:lstStyle/>
          <a:p>
            <a:r>
              <a:rPr lang="en-US" sz="2400" b="1" u="sng" dirty="0"/>
              <a:t>Services</a:t>
            </a:r>
          </a:p>
          <a:p>
            <a:endParaRPr lang="en-US" sz="600" b="1" dirty="0"/>
          </a:p>
          <a:p>
            <a:r>
              <a:rPr lang="en-US" sz="2400" dirty="0"/>
              <a:t>Our team loves challenging problems and helping others conquer them.  As integrators and stewards of campus information, we participate in analyzing everything from the long range planning  to the day to day management of our business systems.  </a:t>
            </a:r>
            <a:endParaRPr lang="en-US" sz="2400" b="1" dirty="0"/>
          </a:p>
        </p:txBody>
      </p:sp>
    </p:spTree>
    <p:extLst>
      <p:ext uri="{BB962C8B-B14F-4D97-AF65-F5344CB8AC3E}">
        <p14:creationId xmlns:p14="http://schemas.microsoft.com/office/powerpoint/2010/main" val="3376621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5D8E99-6C34-4B3E-949B-4AA3AB730AF4}"/>
              </a:ext>
            </a:extLst>
          </p:cNvPr>
          <p:cNvPicPr>
            <a:picLocks noChangeAspect="1"/>
          </p:cNvPicPr>
          <p:nvPr/>
        </p:nvPicPr>
        <p:blipFill rotWithShape="1">
          <a:blip r:embed="rId3"/>
          <a:srcRect l="1358" t="9876" r="1112" b="9136"/>
          <a:stretch/>
        </p:blipFill>
        <p:spPr>
          <a:xfrm>
            <a:off x="948267" y="371274"/>
            <a:ext cx="10261600" cy="6390771"/>
          </a:xfrm>
          <a:prstGeom prst="rect">
            <a:avLst/>
          </a:prstGeom>
        </p:spPr>
      </p:pic>
      <p:sp>
        <p:nvSpPr>
          <p:cNvPr id="2" name="Title 1">
            <a:extLst>
              <a:ext uri="{FF2B5EF4-FFF2-40B4-BE49-F238E27FC236}">
                <a16:creationId xmlns:a16="http://schemas.microsoft.com/office/drawing/2014/main" id="{37AAEE43-F740-2B40-AD75-277733F79233}"/>
              </a:ext>
            </a:extLst>
          </p:cNvPr>
          <p:cNvSpPr>
            <a:spLocks noGrp="1"/>
          </p:cNvSpPr>
          <p:nvPr>
            <p:ph type="title"/>
          </p:nvPr>
        </p:nvSpPr>
        <p:spPr>
          <a:xfrm>
            <a:off x="838200" y="0"/>
            <a:ext cx="10515600" cy="1325563"/>
          </a:xfrm>
        </p:spPr>
        <p:txBody>
          <a:bodyPr>
            <a:normAutofit/>
          </a:bodyPr>
          <a:lstStyle/>
          <a:p>
            <a:r>
              <a:rPr lang="en-US" sz="2800" dirty="0"/>
              <a:t>ORG Chart</a:t>
            </a:r>
          </a:p>
        </p:txBody>
      </p:sp>
    </p:spTree>
    <p:extLst>
      <p:ext uri="{BB962C8B-B14F-4D97-AF65-F5344CB8AC3E}">
        <p14:creationId xmlns:p14="http://schemas.microsoft.com/office/powerpoint/2010/main" val="4129825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AEE43-F740-2B40-AD75-277733F79233}"/>
              </a:ext>
            </a:extLst>
          </p:cNvPr>
          <p:cNvSpPr>
            <a:spLocks noGrp="1"/>
          </p:cNvSpPr>
          <p:nvPr>
            <p:ph type="title"/>
          </p:nvPr>
        </p:nvSpPr>
        <p:spPr/>
        <p:txBody>
          <a:bodyPr>
            <a:normAutofit/>
          </a:bodyPr>
          <a:lstStyle/>
          <a:p>
            <a:r>
              <a:rPr lang="en-US" sz="2800" dirty="0"/>
              <a:t>Institutional Research &amp; Decision Support Services</a:t>
            </a:r>
          </a:p>
        </p:txBody>
      </p:sp>
      <p:sp>
        <p:nvSpPr>
          <p:cNvPr id="3" name="Rectangle 2">
            <a:extLst>
              <a:ext uri="{FF2B5EF4-FFF2-40B4-BE49-F238E27FC236}">
                <a16:creationId xmlns:a16="http://schemas.microsoft.com/office/drawing/2014/main" id="{189B9166-5D5E-4B27-B99F-AF2D8F319F5A}"/>
              </a:ext>
            </a:extLst>
          </p:cNvPr>
          <p:cNvSpPr/>
          <p:nvPr/>
        </p:nvSpPr>
        <p:spPr>
          <a:xfrm>
            <a:off x="742950" y="1779687"/>
            <a:ext cx="6257925" cy="4801314"/>
          </a:xfrm>
          <a:prstGeom prst="rect">
            <a:avLst/>
          </a:prstGeom>
        </p:spPr>
        <p:txBody>
          <a:bodyPr wrap="square">
            <a:spAutoFit/>
          </a:bodyPr>
          <a:lstStyle/>
          <a:p>
            <a:r>
              <a:rPr lang="en-US" dirty="0">
                <a:solidFill>
                  <a:srgbClr val="323336"/>
                </a:solidFill>
                <a:latin typeface="Open Sans"/>
              </a:rPr>
              <a:t>IRDS provides consultation, reporting, and analysis for campus planning and decision-making to help advance the educational mission and effectiveness of the institution.</a:t>
            </a:r>
          </a:p>
          <a:p>
            <a:endParaRPr lang="en-US" dirty="0">
              <a:solidFill>
                <a:srgbClr val="323336"/>
              </a:solidFill>
              <a:latin typeface="Open Sans"/>
            </a:endParaRPr>
          </a:p>
          <a:p>
            <a:r>
              <a:rPr lang="en-US" dirty="0">
                <a:solidFill>
                  <a:srgbClr val="323336"/>
                </a:solidFill>
                <a:latin typeface="Open Sans"/>
              </a:rPr>
              <a:t>IRDS integrates, analyzes and reports on campus and external data to support campus information needs (e.g., official campus statistics) and comply with external reporting requirements (e.g., UC System, Federal). IRDS also provides statistical and methodological advice (e.g., survey development, program evaluation), conducts advanced analytics (e.g., predictive modeling), and manages institutional surveys.</a:t>
            </a:r>
          </a:p>
          <a:p>
            <a:endParaRPr lang="en-US" dirty="0">
              <a:solidFill>
                <a:srgbClr val="323336"/>
              </a:solidFill>
              <a:latin typeface="Open Sans"/>
            </a:endParaRPr>
          </a:p>
          <a:p>
            <a:r>
              <a:rPr lang="en-US" dirty="0">
                <a:solidFill>
                  <a:srgbClr val="323336"/>
                </a:solidFill>
                <a:latin typeface="Open Sans"/>
              </a:rPr>
              <a:t>IRDS analysts have expertise in a range of areas, including but not limited to: admissions, enrollment management, student success, faculty workload, resource allocation, and long range planning.</a:t>
            </a:r>
            <a:endParaRPr lang="en-US" b="0" i="0" dirty="0">
              <a:solidFill>
                <a:srgbClr val="323336"/>
              </a:solidFill>
              <a:effectLst/>
              <a:latin typeface="Open Sans"/>
            </a:endParaRPr>
          </a:p>
        </p:txBody>
      </p:sp>
      <p:pic>
        <p:nvPicPr>
          <p:cNvPr id="5" name="Picture 4">
            <a:extLst>
              <a:ext uri="{FF2B5EF4-FFF2-40B4-BE49-F238E27FC236}">
                <a16:creationId xmlns:a16="http://schemas.microsoft.com/office/drawing/2014/main" id="{BA6E5FCA-535E-4DD9-89C5-92C48C0CC6A2}"/>
              </a:ext>
            </a:extLst>
          </p:cNvPr>
          <p:cNvPicPr>
            <a:picLocks noChangeAspect="1"/>
          </p:cNvPicPr>
          <p:nvPr/>
        </p:nvPicPr>
        <p:blipFill>
          <a:blip r:embed="rId3"/>
          <a:stretch>
            <a:fillRect/>
          </a:stretch>
        </p:blipFill>
        <p:spPr>
          <a:xfrm>
            <a:off x="7387943" y="2228848"/>
            <a:ext cx="4637369" cy="3467101"/>
          </a:xfrm>
          <a:prstGeom prst="rect">
            <a:avLst/>
          </a:prstGeom>
        </p:spPr>
      </p:pic>
    </p:spTree>
    <p:extLst>
      <p:ext uri="{BB962C8B-B14F-4D97-AF65-F5344CB8AC3E}">
        <p14:creationId xmlns:p14="http://schemas.microsoft.com/office/powerpoint/2010/main" val="206685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AEE43-F740-2B40-AD75-277733F79233}"/>
              </a:ext>
            </a:extLst>
          </p:cNvPr>
          <p:cNvSpPr>
            <a:spLocks noGrp="1"/>
          </p:cNvSpPr>
          <p:nvPr>
            <p:ph type="title"/>
          </p:nvPr>
        </p:nvSpPr>
        <p:spPr/>
        <p:txBody>
          <a:bodyPr>
            <a:normAutofit/>
          </a:bodyPr>
          <a:lstStyle/>
          <a:p>
            <a:r>
              <a:rPr lang="en-US" sz="2800" dirty="0"/>
              <a:t>Business Architecture &amp; Analytics Services</a:t>
            </a:r>
          </a:p>
        </p:txBody>
      </p:sp>
      <p:pic>
        <p:nvPicPr>
          <p:cNvPr id="5" name="Content Placeholder 4">
            <a:extLst>
              <a:ext uri="{FF2B5EF4-FFF2-40B4-BE49-F238E27FC236}">
                <a16:creationId xmlns:a16="http://schemas.microsoft.com/office/drawing/2014/main" id="{866D23D9-F397-4990-B4CD-886F2FCC57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6583" y="1690688"/>
            <a:ext cx="7375665" cy="2668112"/>
          </a:xfrm>
        </p:spPr>
      </p:pic>
      <p:grpSp>
        <p:nvGrpSpPr>
          <p:cNvPr id="24" name="Group 23">
            <a:extLst>
              <a:ext uri="{FF2B5EF4-FFF2-40B4-BE49-F238E27FC236}">
                <a16:creationId xmlns:a16="http://schemas.microsoft.com/office/drawing/2014/main" id="{3D4C3FDA-C0AB-4E56-B94E-612A3B41F7F0}"/>
              </a:ext>
            </a:extLst>
          </p:cNvPr>
          <p:cNvGrpSpPr/>
          <p:nvPr/>
        </p:nvGrpSpPr>
        <p:grpSpPr>
          <a:xfrm>
            <a:off x="1425809" y="4448971"/>
            <a:ext cx="2847677" cy="403200"/>
            <a:chOff x="2920" y="147685"/>
            <a:chExt cx="2847677" cy="403200"/>
          </a:xfrm>
        </p:grpSpPr>
        <p:sp>
          <p:nvSpPr>
            <p:cNvPr id="40" name="Rectangle 39">
              <a:extLst>
                <a:ext uri="{FF2B5EF4-FFF2-40B4-BE49-F238E27FC236}">
                  <a16:creationId xmlns:a16="http://schemas.microsoft.com/office/drawing/2014/main" id="{2291DDB7-5603-49BC-9DEF-45041A0AB7B3}"/>
                </a:ext>
              </a:extLst>
            </p:cNvPr>
            <p:cNvSpPr/>
            <p:nvPr/>
          </p:nvSpPr>
          <p:spPr>
            <a:xfrm>
              <a:off x="2920" y="147685"/>
              <a:ext cx="2847677" cy="403200"/>
            </a:xfrm>
            <a:prstGeom prst="rect">
              <a:avLst/>
            </a:prstGeom>
            <a:solidFill>
              <a:srgbClr val="A29061">
                <a:hueOff val="0"/>
                <a:satOff val="0"/>
                <a:lumOff val="0"/>
                <a:alphaOff val="0"/>
              </a:srgbClr>
            </a:solidFill>
            <a:ln w="13970" cap="flat" cmpd="sng" algn="ctr">
              <a:solidFill>
                <a:srgbClr val="A29061">
                  <a:hueOff val="0"/>
                  <a:satOff val="0"/>
                  <a:lumOff val="0"/>
                  <a:alphaOff val="0"/>
                </a:srgbClr>
              </a:solidFill>
              <a:prstDash val="solid"/>
            </a:ln>
            <a:effectLst/>
          </p:spPr>
        </p:sp>
        <p:sp>
          <p:nvSpPr>
            <p:cNvPr id="41" name="TextBox 40">
              <a:extLst>
                <a:ext uri="{FF2B5EF4-FFF2-40B4-BE49-F238E27FC236}">
                  <a16:creationId xmlns:a16="http://schemas.microsoft.com/office/drawing/2014/main" id="{3B338104-7CA5-4930-B360-4D1C33CBFE95}"/>
                </a:ext>
              </a:extLst>
            </p:cNvPr>
            <p:cNvSpPr txBox="1"/>
            <p:nvPr/>
          </p:nvSpPr>
          <p:spPr>
            <a:xfrm>
              <a:off x="2920" y="147685"/>
              <a:ext cx="2847677" cy="403200"/>
            </a:xfrm>
            <a:prstGeom prst="rect">
              <a:avLst/>
            </a:prstGeom>
            <a:noFill/>
            <a:ln>
              <a:noFill/>
            </a:ln>
            <a:effectLst/>
          </p:spPr>
          <p:txBody>
            <a:bodyPr spcFirstLastPara="0" vert="horz" wrap="square" lIns="99568" tIns="56896" rIns="99568" bIns="56896"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Gadugi"/>
                  <a:ea typeface="+mn-ea"/>
                  <a:cs typeface="+mn-cs"/>
                </a:rPr>
                <a:t>Business Architecture</a:t>
              </a:r>
            </a:p>
          </p:txBody>
        </p:sp>
      </p:grpSp>
      <p:grpSp>
        <p:nvGrpSpPr>
          <p:cNvPr id="25" name="Group 24">
            <a:extLst>
              <a:ext uri="{FF2B5EF4-FFF2-40B4-BE49-F238E27FC236}">
                <a16:creationId xmlns:a16="http://schemas.microsoft.com/office/drawing/2014/main" id="{91F840BA-1611-4D3A-B252-E51F28201955}"/>
              </a:ext>
            </a:extLst>
          </p:cNvPr>
          <p:cNvGrpSpPr/>
          <p:nvPr/>
        </p:nvGrpSpPr>
        <p:grpSpPr>
          <a:xfrm>
            <a:off x="1425809" y="4852171"/>
            <a:ext cx="2847677" cy="1268189"/>
            <a:chOff x="2920" y="550885"/>
            <a:chExt cx="2847677" cy="1268189"/>
          </a:xfrm>
        </p:grpSpPr>
        <p:sp>
          <p:nvSpPr>
            <p:cNvPr id="38" name="Rectangle 37">
              <a:extLst>
                <a:ext uri="{FF2B5EF4-FFF2-40B4-BE49-F238E27FC236}">
                  <a16:creationId xmlns:a16="http://schemas.microsoft.com/office/drawing/2014/main" id="{27050C85-A6F2-40ED-BF15-362B3264C72B}"/>
                </a:ext>
              </a:extLst>
            </p:cNvPr>
            <p:cNvSpPr/>
            <p:nvPr/>
          </p:nvSpPr>
          <p:spPr>
            <a:xfrm>
              <a:off x="2920" y="550885"/>
              <a:ext cx="2847677" cy="1268189"/>
            </a:xfrm>
            <a:prstGeom prst="rect">
              <a:avLst/>
            </a:prstGeom>
            <a:solidFill>
              <a:srgbClr val="A29061">
                <a:alpha val="90000"/>
                <a:tint val="40000"/>
                <a:hueOff val="0"/>
                <a:satOff val="0"/>
                <a:lumOff val="0"/>
                <a:alphaOff val="0"/>
              </a:srgbClr>
            </a:solidFill>
            <a:ln w="13970" cap="flat" cmpd="sng" algn="ctr">
              <a:solidFill>
                <a:srgbClr val="A29061">
                  <a:alpha val="90000"/>
                  <a:tint val="40000"/>
                  <a:hueOff val="0"/>
                  <a:satOff val="0"/>
                  <a:lumOff val="0"/>
                  <a:alphaOff val="0"/>
                </a:srgbClr>
              </a:solidFill>
              <a:prstDash val="solid"/>
            </a:ln>
            <a:effectLst/>
          </p:spPr>
        </p:sp>
        <p:sp>
          <p:nvSpPr>
            <p:cNvPr id="39" name="TextBox 38">
              <a:extLst>
                <a:ext uri="{FF2B5EF4-FFF2-40B4-BE49-F238E27FC236}">
                  <a16:creationId xmlns:a16="http://schemas.microsoft.com/office/drawing/2014/main" id="{35F50D77-0517-40C4-B29A-8B8E59108874}"/>
                </a:ext>
              </a:extLst>
            </p:cNvPr>
            <p:cNvSpPr txBox="1"/>
            <p:nvPr/>
          </p:nvSpPr>
          <p:spPr>
            <a:xfrm>
              <a:off x="2920" y="550885"/>
              <a:ext cx="2847677" cy="1268189"/>
            </a:xfrm>
            <a:prstGeom prst="rect">
              <a:avLst/>
            </a:prstGeom>
            <a:noFill/>
            <a:ln>
              <a:noFill/>
            </a:ln>
            <a:effectLst/>
          </p:spPr>
          <p:txBody>
            <a:bodyPr spcFirstLastPara="0" vert="horz" wrap="square" lIns="74676" tIns="74676" rIns="99568" bIns="112014" numCol="1" spcCol="1270" anchor="t" anchorCtr="0">
              <a:noAutofit/>
            </a:bodyPr>
            <a:lstStyle/>
            <a:p>
              <a:pPr marL="114300" marR="0" lvl="1" indent="-114300" algn="l" defTabSz="62230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Gadugi"/>
                  <a:ea typeface="+mn-ea"/>
                  <a:cs typeface="+mn-cs"/>
                </a:rPr>
                <a:t>Understanding the campus-level needs and the relationship between functional areas in respect to the overall institutional strategies</a:t>
              </a:r>
            </a:p>
          </p:txBody>
        </p:sp>
      </p:grpSp>
      <p:grpSp>
        <p:nvGrpSpPr>
          <p:cNvPr id="26" name="Group 25">
            <a:extLst>
              <a:ext uri="{FF2B5EF4-FFF2-40B4-BE49-F238E27FC236}">
                <a16:creationId xmlns:a16="http://schemas.microsoft.com/office/drawing/2014/main" id="{859B83C8-6E76-4B49-8BD2-1A7B92B60DC8}"/>
              </a:ext>
            </a:extLst>
          </p:cNvPr>
          <p:cNvGrpSpPr/>
          <p:nvPr/>
        </p:nvGrpSpPr>
        <p:grpSpPr>
          <a:xfrm>
            <a:off x="4672161" y="4448971"/>
            <a:ext cx="2847677" cy="403200"/>
            <a:chOff x="3249272" y="147685"/>
            <a:chExt cx="2847677" cy="403200"/>
          </a:xfrm>
        </p:grpSpPr>
        <p:sp>
          <p:nvSpPr>
            <p:cNvPr id="36" name="Rectangle 35">
              <a:extLst>
                <a:ext uri="{FF2B5EF4-FFF2-40B4-BE49-F238E27FC236}">
                  <a16:creationId xmlns:a16="http://schemas.microsoft.com/office/drawing/2014/main" id="{FA854631-1900-4DB9-8389-47D02576ECEE}"/>
                </a:ext>
              </a:extLst>
            </p:cNvPr>
            <p:cNvSpPr/>
            <p:nvPr/>
          </p:nvSpPr>
          <p:spPr>
            <a:xfrm>
              <a:off x="3249272" y="147685"/>
              <a:ext cx="2847677" cy="403200"/>
            </a:xfrm>
            <a:prstGeom prst="rect">
              <a:avLst/>
            </a:prstGeom>
            <a:solidFill>
              <a:srgbClr val="A29061">
                <a:hueOff val="0"/>
                <a:satOff val="0"/>
                <a:lumOff val="0"/>
                <a:alphaOff val="0"/>
              </a:srgbClr>
            </a:solidFill>
            <a:ln w="13970" cap="flat" cmpd="sng" algn="ctr">
              <a:solidFill>
                <a:srgbClr val="A29061">
                  <a:hueOff val="0"/>
                  <a:satOff val="0"/>
                  <a:lumOff val="0"/>
                  <a:alphaOff val="0"/>
                </a:srgbClr>
              </a:solidFill>
              <a:prstDash val="solid"/>
            </a:ln>
            <a:effectLst/>
          </p:spPr>
        </p:sp>
        <p:sp>
          <p:nvSpPr>
            <p:cNvPr id="37" name="TextBox 36">
              <a:extLst>
                <a:ext uri="{FF2B5EF4-FFF2-40B4-BE49-F238E27FC236}">
                  <a16:creationId xmlns:a16="http://schemas.microsoft.com/office/drawing/2014/main" id="{EF05D04E-88AD-422C-BA23-D3E371B77D5E}"/>
                </a:ext>
              </a:extLst>
            </p:cNvPr>
            <p:cNvSpPr txBox="1"/>
            <p:nvPr/>
          </p:nvSpPr>
          <p:spPr>
            <a:xfrm>
              <a:off x="3249272" y="147685"/>
              <a:ext cx="2847677" cy="403200"/>
            </a:xfrm>
            <a:prstGeom prst="rect">
              <a:avLst/>
            </a:prstGeom>
            <a:noFill/>
            <a:ln>
              <a:noFill/>
            </a:ln>
            <a:effectLst/>
          </p:spPr>
          <p:txBody>
            <a:bodyPr spcFirstLastPara="0" vert="horz" wrap="square" lIns="99568" tIns="56896" rIns="99568" bIns="56896"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Gadugi"/>
                  <a:ea typeface="+mn-ea"/>
                  <a:cs typeface="+mn-cs"/>
                </a:rPr>
                <a:t>Business Analysis</a:t>
              </a:r>
            </a:p>
          </p:txBody>
        </p:sp>
      </p:grpSp>
      <p:grpSp>
        <p:nvGrpSpPr>
          <p:cNvPr id="27" name="Group 26">
            <a:extLst>
              <a:ext uri="{FF2B5EF4-FFF2-40B4-BE49-F238E27FC236}">
                <a16:creationId xmlns:a16="http://schemas.microsoft.com/office/drawing/2014/main" id="{14C1EACE-A68A-41EE-9757-D494A0087200}"/>
              </a:ext>
            </a:extLst>
          </p:cNvPr>
          <p:cNvGrpSpPr/>
          <p:nvPr/>
        </p:nvGrpSpPr>
        <p:grpSpPr>
          <a:xfrm>
            <a:off x="4672161" y="4852171"/>
            <a:ext cx="2847677" cy="1268189"/>
            <a:chOff x="3249272" y="550885"/>
            <a:chExt cx="2847677" cy="1268189"/>
          </a:xfrm>
        </p:grpSpPr>
        <p:sp>
          <p:nvSpPr>
            <p:cNvPr id="34" name="Rectangle 33">
              <a:extLst>
                <a:ext uri="{FF2B5EF4-FFF2-40B4-BE49-F238E27FC236}">
                  <a16:creationId xmlns:a16="http://schemas.microsoft.com/office/drawing/2014/main" id="{878FFD9F-625E-4C9F-BE4A-8039E029718C}"/>
                </a:ext>
              </a:extLst>
            </p:cNvPr>
            <p:cNvSpPr/>
            <p:nvPr/>
          </p:nvSpPr>
          <p:spPr>
            <a:xfrm>
              <a:off x="3249272" y="550885"/>
              <a:ext cx="2847677" cy="1268189"/>
            </a:xfrm>
            <a:prstGeom prst="rect">
              <a:avLst/>
            </a:prstGeom>
            <a:solidFill>
              <a:srgbClr val="A29061">
                <a:alpha val="90000"/>
                <a:tint val="40000"/>
                <a:hueOff val="0"/>
                <a:satOff val="0"/>
                <a:lumOff val="0"/>
                <a:alphaOff val="0"/>
              </a:srgbClr>
            </a:solidFill>
            <a:ln w="13970" cap="flat" cmpd="sng" algn="ctr">
              <a:solidFill>
                <a:srgbClr val="A29061">
                  <a:alpha val="90000"/>
                  <a:tint val="40000"/>
                  <a:hueOff val="0"/>
                  <a:satOff val="0"/>
                  <a:lumOff val="0"/>
                  <a:alphaOff val="0"/>
                </a:srgbClr>
              </a:solidFill>
              <a:prstDash val="solid"/>
            </a:ln>
            <a:effectLst/>
          </p:spPr>
        </p:sp>
        <p:sp>
          <p:nvSpPr>
            <p:cNvPr id="35" name="TextBox 34">
              <a:extLst>
                <a:ext uri="{FF2B5EF4-FFF2-40B4-BE49-F238E27FC236}">
                  <a16:creationId xmlns:a16="http://schemas.microsoft.com/office/drawing/2014/main" id="{D126136F-A4C1-4241-8EAF-80DFACB6B037}"/>
                </a:ext>
              </a:extLst>
            </p:cNvPr>
            <p:cNvSpPr txBox="1"/>
            <p:nvPr/>
          </p:nvSpPr>
          <p:spPr>
            <a:xfrm>
              <a:off x="3249272" y="550885"/>
              <a:ext cx="2847677" cy="1268189"/>
            </a:xfrm>
            <a:prstGeom prst="rect">
              <a:avLst/>
            </a:prstGeom>
            <a:noFill/>
            <a:ln>
              <a:noFill/>
            </a:ln>
            <a:effectLst/>
          </p:spPr>
          <p:txBody>
            <a:bodyPr spcFirstLastPara="0" vert="horz" wrap="square" lIns="74676" tIns="74676" rIns="99568" bIns="112014" numCol="1" spcCol="1270" anchor="t" anchorCtr="0">
              <a:noAutofit/>
            </a:bodyPr>
            <a:lstStyle/>
            <a:p>
              <a:pPr marL="114300" marR="0" lvl="1" indent="-114300" algn="l" defTabSz="62230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Gadugi"/>
                  <a:ea typeface="+mn-ea"/>
                  <a:cs typeface="+mn-cs"/>
                </a:rPr>
                <a:t>Partnering to understand what functions need to get their work done, capturing it in a way that can be used to build a better process or tool</a:t>
              </a:r>
            </a:p>
          </p:txBody>
        </p:sp>
      </p:grpSp>
      <p:grpSp>
        <p:nvGrpSpPr>
          <p:cNvPr id="28" name="Group 27">
            <a:extLst>
              <a:ext uri="{FF2B5EF4-FFF2-40B4-BE49-F238E27FC236}">
                <a16:creationId xmlns:a16="http://schemas.microsoft.com/office/drawing/2014/main" id="{814E8170-15D8-4D1F-A220-2106945BF3F9}"/>
              </a:ext>
            </a:extLst>
          </p:cNvPr>
          <p:cNvGrpSpPr/>
          <p:nvPr/>
        </p:nvGrpSpPr>
        <p:grpSpPr>
          <a:xfrm>
            <a:off x="7918513" y="4448971"/>
            <a:ext cx="2847677" cy="403200"/>
            <a:chOff x="6495624" y="147685"/>
            <a:chExt cx="2847677" cy="403200"/>
          </a:xfrm>
        </p:grpSpPr>
        <p:sp>
          <p:nvSpPr>
            <p:cNvPr id="32" name="Rectangle 31">
              <a:extLst>
                <a:ext uri="{FF2B5EF4-FFF2-40B4-BE49-F238E27FC236}">
                  <a16:creationId xmlns:a16="http://schemas.microsoft.com/office/drawing/2014/main" id="{8395A1C8-EC8B-4DF3-AE4D-B2EB529404CF}"/>
                </a:ext>
              </a:extLst>
            </p:cNvPr>
            <p:cNvSpPr/>
            <p:nvPr/>
          </p:nvSpPr>
          <p:spPr>
            <a:xfrm>
              <a:off x="6495624" y="147685"/>
              <a:ext cx="2847677" cy="403200"/>
            </a:xfrm>
            <a:prstGeom prst="rect">
              <a:avLst/>
            </a:prstGeom>
            <a:solidFill>
              <a:srgbClr val="A29061">
                <a:hueOff val="0"/>
                <a:satOff val="0"/>
                <a:lumOff val="0"/>
                <a:alphaOff val="0"/>
              </a:srgbClr>
            </a:solidFill>
            <a:ln w="13970" cap="flat" cmpd="sng" algn="ctr">
              <a:solidFill>
                <a:srgbClr val="A29061">
                  <a:hueOff val="0"/>
                  <a:satOff val="0"/>
                  <a:lumOff val="0"/>
                  <a:alphaOff val="0"/>
                </a:srgbClr>
              </a:solidFill>
              <a:prstDash val="solid"/>
            </a:ln>
            <a:effectLst/>
          </p:spPr>
        </p:sp>
        <p:sp>
          <p:nvSpPr>
            <p:cNvPr id="33" name="TextBox 32">
              <a:extLst>
                <a:ext uri="{FF2B5EF4-FFF2-40B4-BE49-F238E27FC236}">
                  <a16:creationId xmlns:a16="http://schemas.microsoft.com/office/drawing/2014/main" id="{E96747D7-9711-4FFE-8FE8-145073A63D52}"/>
                </a:ext>
              </a:extLst>
            </p:cNvPr>
            <p:cNvSpPr txBox="1"/>
            <p:nvPr/>
          </p:nvSpPr>
          <p:spPr>
            <a:xfrm>
              <a:off x="6495624" y="147685"/>
              <a:ext cx="2847677" cy="403200"/>
            </a:xfrm>
            <a:prstGeom prst="rect">
              <a:avLst/>
            </a:prstGeom>
            <a:noFill/>
            <a:ln>
              <a:noFill/>
            </a:ln>
            <a:effectLst/>
          </p:spPr>
          <p:txBody>
            <a:bodyPr spcFirstLastPara="0" vert="horz" wrap="square" lIns="99568" tIns="56896" rIns="99568" bIns="56896"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Gadugi"/>
                  <a:ea typeface="+mn-ea"/>
                  <a:cs typeface="+mn-cs"/>
                </a:rPr>
                <a:t>Data Visualization</a:t>
              </a:r>
            </a:p>
          </p:txBody>
        </p:sp>
      </p:grpSp>
      <p:grpSp>
        <p:nvGrpSpPr>
          <p:cNvPr id="29" name="Group 28">
            <a:extLst>
              <a:ext uri="{FF2B5EF4-FFF2-40B4-BE49-F238E27FC236}">
                <a16:creationId xmlns:a16="http://schemas.microsoft.com/office/drawing/2014/main" id="{7E9E5B8E-4AA5-4BAA-8BDD-20C2E6477F71}"/>
              </a:ext>
            </a:extLst>
          </p:cNvPr>
          <p:cNvGrpSpPr/>
          <p:nvPr/>
        </p:nvGrpSpPr>
        <p:grpSpPr>
          <a:xfrm>
            <a:off x="7918513" y="4852171"/>
            <a:ext cx="2847677" cy="1268189"/>
            <a:chOff x="6495624" y="550885"/>
            <a:chExt cx="2847677" cy="1268189"/>
          </a:xfrm>
        </p:grpSpPr>
        <p:sp>
          <p:nvSpPr>
            <p:cNvPr id="30" name="Rectangle 29">
              <a:extLst>
                <a:ext uri="{FF2B5EF4-FFF2-40B4-BE49-F238E27FC236}">
                  <a16:creationId xmlns:a16="http://schemas.microsoft.com/office/drawing/2014/main" id="{B622E27B-7A8B-432B-AF96-696E11DA2285}"/>
                </a:ext>
              </a:extLst>
            </p:cNvPr>
            <p:cNvSpPr/>
            <p:nvPr/>
          </p:nvSpPr>
          <p:spPr>
            <a:xfrm>
              <a:off x="6495624" y="550885"/>
              <a:ext cx="2847677" cy="1268189"/>
            </a:xfrm>
            <a:prstGeom prst="rect">
              <a:avLst/>
            </a:prstGeom>
            <a:solidFill>
              <a:srgbClr val="A29061">
                <a:alpha val="90000"/>
                <a:tint val="40000"/>
                <a:hueOff val="0"/>
                <a:satOff val="0"/>
                <a:lumOff val="0"/>
                <a:alphaOff val="0"/>
              </a:srgbClr>
            </a:solidFill>
            <a:ln w="13970" cap="flat" cmpd="sng" algn="ctr">
              <a:solidFill>
                <a:srgbClr val="A29061">
                  <a:alpha val="90000"/>
                  <a:tint val="40000"/>
                  <a:hueOff val="0"/>
                  <a:satOff val="0"/>
                  <a:lumOff val="0"/>
                  <a:alphaOff val="0"/>
                </a:srgbClr>
              </a:solidFill>
              <a:prstDash val="solid"/>
            </a:ln>
            <a:effectLst/>
          </p:spPr>
        </p:sp>
        <p:sp>
          <p:nvSpPr>
            <p:cNvPr id="31" name="TextBox 30">
              <a:extLst>
                <a:ext uri="{FF2B5EF4-FFF2-40B4-BE49-F238E27FC236}">
                  <a16:creationId xmlns:a16="http://schemas.microsoft.com/office/drawing/2014/main" id="{69758937-9080-473C-B92A-E0842CA5399D}"/>
                </a:ext>
              </a:extLst>
            </p:cNvPr>
            <p:cNvSpPr txBox="1"/>
            <p:nvPr/>
          </p:nvSpPr>
          <p:spPr>
            <a:xfrm>
              <a:off x="6495624" y="550885"/>
              <a:ext cx="2847677" cy="1268189"/>
            </a:xfrm>
            <a:prstGeom prst="rect">
              <a:avLst/>
            </a:prstGeom>
            <a:noFill/>
            <a:ln>
              <a:noFill/>
            </a:ln>
            <a:effectLst/>
          </p:spPr>
          <p:txBody>
            <a:bodyPr spcFirstLastPara="0" vert="horz" wrap="square" lIns="74676" tIns="74676" rIns="99568" bIns="112014" numCol="1" spcCol="1270" anchor="t" anchorCtr="0">
              <a:noAutofit/>
            </a:bodyPr>
            <a:lstStyle/>
            <a:p>
              <a:pPr marL="114300" marR="0" lvl="1" indent="-114300" algn="l" defTabSz="62230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Gadugi"/>
                  <a:ea typeface="+mn-ea"/>
                  <a:cs typeface="+mn-cs"/>
                </a:rPr>
                <a:t>Partnering to find insights on service performance through meaningful metrics and storytelling through data visualizations</a:t>
              </a:r>
            </a:p>
          </p:txBody>
        </p:sp>
      </p:grpSp>
      <p:sp>
        <p:nvSpPr>
          <p:cNvPr id="42" name="TextBox 41">
            <a:extLst>
              <a:ext uri="{FF2B5EF4-FFF2-40B4-BE49-F238E27FC236}">
                <a16:creationId xmlns:a16="http://schemas.microsoft.com/office/drawing/2014/main" id="{8DA890D3-4C23-46C4-9551-9A88E9F67597}"/>
              </a:ext>
            </a:extLst>
          </p:cNvPr>
          <p:cNvSpPr txBox="1"/>
          <p:nvPr/>
        </p:nvSpPr>
        <p:spPr>
          <a:xfrm>
            <a:off x="274320" y="1238399"/>
            <a:ext cx="10602820" cy="369332"/>
          </a:xfrm>
          <a:prstGeom prst="rect">
            <a:avLst/>
          </a:prstGeom>
          <a:noFill/>
        </p:spPr>
        <p:txBody>
          <a:bodyPr wrap="square" rtlCol="0">
            <a:spAutoFit/>
          </a:bodyPr>
          <a:lstStyle/>
          <a:p>
            <a:pPr algn="ctr"/>
            <a:r>
              <a:rPr lang="en-US" i="1" dirty="0"/>
              <a:t>Empowering People to Deliver Better Service through Aligned Process and Technology</a:t>
            </a:r>
          </a:p>
        </p:txBody>
      </p:sp>
    </p:spTree>
    <p:extLst>
      <p:ext uri="{BB962C8B-B14F-4D97-AF65-F5344CB8AC3E}">
        <p14:creationId xmlns:p14="http://schemas.microsoft.com/office/powerpoint/2010/main" val="2670422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AEE43-F740-2B40-AD75-277733F79233}"/>
              </a:ext>
            </a:extLst>
          </p:cNvPr>
          <p:cNvSpPr>
            <a:spLocks noGrp="1"/>
          </p:cNvSpPr>
          <p:nvPr>
            <p:ph type="title"/>
          </p:nvPr>
        </p:nvSpPr>
        <p:spPr/>
        <p:txBody>
          <a:bodyPr>
            <a:normAutofit/>
          </a:bodyPr>
          <a:lstStyle/>
          <a:p>
            <a:r>
              <a:rPr lang="en-US" sz="2800" dirty="0"/>
              <a:t>SAS Services</a:t>
            </a:r>
          </a:p>
        </p:txBody>
      </p:sp>
      <p:sp>
        <p:nvSpPr>
          <p:cNvPr id="4" name="Content Placeholder 3">
            <a:extLst>
              <a:ext uri="{FF2B5EF4-FFF2-40B4-BE49-F238E27FC236}">
                <a16:creationId xmlns:a16="http://schemas.microsoft.com/office/drawing/2014/main" id="{855B52F1-E9EE-DF44-89DC-7010D18995A5}"/>
              </a:ext>
            </a:extLst>
          </p:cNvPr>
          <p:cNvSpPr>
            <a:spLocks noGrp="1"/>
          </p:cNvSpPr>
          <p:nvPr>
            <p:ph idx="1"/>
          </p:nvPr>
        </p:nvSpPr>
        <p:spPr>
          <a:xfrm>
            <a:off x="838200" y="1701006"/>
            <a:ext cx="10515600" cy="4351338"/>
          </a:xfrm>
        </p:spPr>
        <p:txBody>
          <a:bodyPr/>
          <a:lstStyle/>
          <a:p>
            <a:pPr marL="0" indent="0">
              <a:buNone/>
            </a:pPr>
            <a:r>
              <a:rPr lang="en-US" dirty="0"/>
              <a:t>System Analysis &amp; Support (SAS) consists of Business Systems Analyst who acts as intermediaries between business functions and information technology (IT). We have extensive knowledge of business operations as well as an understanding of technology and bridge the gap with business systems support. Our primary focus is supporting Finance and Administration (F&amp;A) Systems.  </a:t>
            </a:r>
          </a:p>
        </p:txBody>
      </p:sp>
      <p:pic>
        <p:nvPicPr>
          <p:cNvPr id="3" name="Picture 2">
            <a:extLst>
              <a:ext uri="{FF2B5EF4-FFF2-40B4-BE49-F238E27FC236}">
                <a16:creationId xmlns:a16="http://schemas.microsoft.com/office/drawing/2014/main" id="{18D0451E-EB21-47B1-9CA0-8D6253279E6E}"/>
              </a:ext>
            </a:extLst>
          </p:cNvPr>
          <p:cNvPicPr>
            <a:picLocks noChangeAspect="1"/>
          </p:cNvPicPr>
          <p:nvPr/>
        </p:nvPicPr>
        <p:blipFill>
          <a:blip r:embed="rId3"/>
          <a:stretch>
            <a:fillRect/>
          </a:stretch>
        </p:blipFill>
        <p:spPr>
          <a:xfrm>
            <a:off x="838200" y="3617676"/>
            <a:ext cx="6185388" cy="1600200"/>
          </a:xfrm>
          <a:prstGeom prst="rect">
            <a:avLst/>
          </a:prstGeom>
        </p:spPr>
      </p:pic>
      <p:pic>
        <p:nvPicPr>
          <p:cNvPr id="6" name="Picture 5">
            <a:extLst>
              <a:ext uri="{FF2B5EF4-FFF2-40B4-BE49-F238E27FC236}">
                <a16:creationId xmlns:a16="http://schemas.microsoft.com/office/drawing/2014/main" id="{EAB8C464-4B84-4300-930C-B84E88616FD8}"/>
              </a:ext>
            </a:extLst>
          </p:cNvPr>
          <p:cNvPicPr>
            <a:picLocks noChangeAspect="1"/>
          </p:cNvPicPr>
          <p:nvPr/>
        </p:nvPicPr>
        <p:blipFill>
          <a:blip r:embed="rId4"/>
          <a:stretch>
            <a:fillRect/>
          </a:stretch>
        </p:blipFill>
        <p:spPr>
          <a:xfrm>
            <a:off x="7560932" y="3047999"/>
            <a:ext cx="3792868" cy="2809875"/>
          </a:xfrm>
          <a:prstGeom prst="rect">
            <a:avLst/>
          </a:prstGeom>
        </p:spPr>
      </p:pic>
    </p:spTree>
    <p:extLst>
      <p:ext uri="{BB962C8B-B14F-4D97-AF65-F5344CB8AC3E}">
        <p14:creationId xmlns:p14="http://schemas.microsoft.com/office/powerpoint/2010/main" val="1078980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AEE43-F740-2B40-AD75-277733F79233}"/>
              </a:ext>
            </a:extLst>
          </p:cNvPr>
          <p:cNvSpPr>
            <a:spLocks noGrp="1"/>
          </p:cNvSpPr>
          <p:nvPr>
            <p:ph type="title"/>
          </p:nvPr>
        </p:nvSpPr>
        <p:spPr/>
        <p:txBody>
          <a:bodyPr>
            <a:normAutofit/>
          </a:bodyPr>
          <a:lstStyle/>
          <a:p>
            <a:r>
              <a:rPr lang="en-US" sz="2800" dirty="0"/>
              <a:t>Major Initiatives &amp; Projects</a:t>
            </a:r>
          </a:p>
        </p:txBody>
      </p:sp>
      <p:sp>
        <p:nvSpPr>
          <p:cNvPr id="4" name="Content Placeholder 3">
            <a:extLst>
              <a:ext uri="{FF2B5EF4-FFF2-40B4-BE49-F238E27FC236}">
                <a16:creationId xmlns:a16="http://schemas.microsoft.com/office/drawing/2014/main" id="{855B52F1-E9EE-DF44-89DC-7010D18995A5}"/>
              </a:ext>
            </a:extLst>
          </p:cNvPr>
          <p:cNvSpPr>
            <a:spLocks noGrp="1"/>
          </p:cNvSpPr>
          <p:nvPr>
            <p:ph idx="1"/>
          </p:nvPr>
        </p:nvSpPr>
        <p:spPr/>
        <p:txBody>
          <a:bodyPr/>
          <a:lstStyle/>
          <a:p>
            <a:pPr marL="0" indent="0">
              <a:buNone/>
            </a:pPr>
            <a:r>
              <a:rPr lang="en-US" b="1" dirty="0"/>
              <a:t>CIE Initiatives</a:t>
            </a:r>
          </a:p>
          <a:p>
            <a:r>
              <a:rPr lang="en-US" dirty="0"/>
              <a:t>Analytics Hub – Tableau</a:t>
            </a:r>
          </a:p>
          <a:p>
            <a:r>
              <a:rPr lang="en-US" dirty="0"/>
              <a:t>Analytics Roadmap</a:t>
            </a:r>
          </a:p>
          <a:p>
            <a:r>
              <a:rPr lang="en-US" dirty="0"/>
              <a:t>Long Range Planning and Modeling</a:t>
            </a:r>
          </a:p>
          <a:p>
            <a:r>
              <a:rPr lang="en-US" dirty="0"/>
              <a:t>Business Process Documentation</a:t>
            </a:r>
          </a:p>
          <a:p>
            <a:r>
              <a:rPr lang="en-US" dirty="0"/>
              <a:t>Functional Service Management</a:t>
            </a:r>
          </a:p>
          <a:p>
            <a:endParaRPr lang="en-US" dirty="0"/>
          </a:p>
          <a:p>
            <a:pPr marL="0" indent="0">
              <a:buNone/>
            </a:pPr>
            <a:r>
              <a:rPr lang="en-US" b="1" dirty="0"/>
              <a:t>Initiatives Collaboration</a:t>
            </a:r>
          </a:p>
          <a:p>
            <a:r>
              <a:rPr lang="en-US" dirty="0"/>
              <a:t>Alpha Financials</a:t>
            </a:r>
          </a:p>
          <a:p>
            <a:r>
              <a:rPr lang="en-US" dirty="0"/>
              <a:t>Sponsored Project Redesign</a:t>
            </a:r>
          </a:p>
          <a:p>
            <a:r>
              <a:rPr lang="en-US" dirty="0"/>
              <a:t>WFA</a:t>
            </a:r>
          </a:p>
          <a:p>
            <a:pPr marL="457200" lvl="1" indent="0">
              <a:buNone/>
            </a:pPr>
            <a:endParaRPr lang="en-US" dirty="0"/>
          </a:p>
        </p:txBody>
      </p:sp>
      <p:pic>
        <p:nvPicPr>
          <p:cNvPr id="3" name="Picture 2">
            <a:extLst>
              <a:ext uri="{FF2B5EF4-FFF2-40B4-BE49-F238E27FC236}">
                <a16:creationId xmlns:a16="http://schemas.microsoft.com/office/drawing/2014/main" id="{395BD1C1-0608-4CD5-85B1-4C8F6F55B351}"/>
              </a:ext>
            </a:extLst>
          </p:cNvPr>
          <p:cNvPicPr>
            <a:picLocks noChangeAspect="1"/>
          </p:cNvPicPr>
          <p:nvPr/>
        </p:nvPicPr>
        <p:blipFill>
          <a:blip r:embed="rId3"/>
          <a:stretch>
            <a:fillRect/>
          </a:stretch>
        </p:blipFill>
        <p:spPr>
          <a:xfrm>
            <a:off x="6010372" y="1892300"/>
            <a:ext cx="5865530" cy="3479800"/>
          </a:xfrm>
          <a:prstGeom prst="rect">
            <a:avLst/>
          </a:prstGeom>
        </p:spPr>
      </p:pic>
    </p:spTree>
    <p:extLst>
      <p:ext uri="{BB962C8B-B14F-4D97-AF65-F5344CB8AC3E}">
        <p14:creationId xmlns:p14="http://schemas.microsoft.com/office/powerpoint/2010/main" val="742091951"/>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242852"/>
      </a:dk2>
      <a:lt2>
        <a:srgbClr val="3798CB"/>
      </a:lt2>
      <a:accent1>
        <a:srgbClr val="3B97C9"/>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11802</TotalTime>
  <Words>359</Words>
  <Application>Microsoft Office PowerPoint</Application>
  <PresentationFormat>Widescreen</PresentationFormat>
  <Paragraphs>48</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DengXian</vt:lpstr>
      <vt:lpstr>Arial</vt:lpstr>
      <vt:lpstr>Calibri</vt:lpstr>
      <vt:lpstr>Century Gothic</vt:lpstr>
      <vt:lpstr>Gadugi</vt:lpstr>
      <vt:lpstr>Open Sans</vt:lpstr>
      <vt:lpstr>Office Theme</vt:lpstr>
      <vt:lpstr>Center of Institutional Effectiveness  (not “Excellence” or “for”)</vt:lpstr>
      <vt:lpstr>Center of Institutional Effectiveness Mission &amp; Services</vt:lpstr>
      <vt:lpstr>ORG Chart</vt:lpstr>
      <vt:lpstr>Institutional Research &amp; Decision Support Services</vt:lpstr>
      <vt:lpstr>Business Architecture &amp; Analytics Services</vt:lpstr>
      <vt:lpstr>SAS Services</vt:lpstr>
      <vt:lpstr>Major Initiatives &amp; Projects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Shoba Spencer</dc:creator>
  <cp:lastModifiedBy>Andrew Boyd</cp:lastModifiedBy>
  <cp:revision>127</cp:revision>
  <dcterms:created xsi:type="dcterms:W3CDTF">2019-01-05T04:27:14Z</dcterms:created>
  <dcterms:modified xsi:type="dcterms:W3CDTF">2019-08-14T17:45:25Z</dcterms:modified>
</cp:coreProperties>
</file>